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6" d="100"/>
          <a:sy n="76" d="100"/>
        </p:scale>
        <p:origin x="3096" y="96"/>
      </p:cViewPr>
      <p:guideLst>
        <p:guide orient="horz" pos="285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31.12.21\&#1050;&#1088;&#1072;&#1089;&#1086;&#1090;&#1072;%202021%20-%2012%20&#1084;&#1077;&#10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31.12.21\&#1050;&#1088;&#1072;&#1089;&#1086;&#1090;&#1072;%202021%20-%2012%20&#1084;&#1077;&#10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31.12.21\&#1050;&#1088;&#1072;&#1089;&#1086;&#1090;&#1072;%202021%20-%2012%20&#1084;&#1077;&#10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31.12.21\&#1050;&#1088;&#1072;&#1089;&#1086;&#1090;&#1072;%202021%20-%2012%20&#1084;&#1077;&#10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31.12.21\&#1050;&#1088;&#1072;&#1089;&#1086;&#1090;&#1072;%202021%20-%2012%20&#1084;&#1077;&#10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31.12.21\&#1050;&#1088;&#1072;&#1089;&#1086;&#1090;&#1072;%202021%20-%2012%20&#1084;&#1077;&#1089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31.12.21\&#1050;&#1088;&#1072;&#1089;&#1086;&#1090;&#1072;%202021%20-%2012%20&#1084;&#1077;&#1089;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МУНИЦИПАЛЬНЫЙ ДОЛГ</a:t>
            </a:r>
            <a:r>
              <a:rPr lang="ru-RU" sz="1200" baseline="0"/>
              <a:t> КОНСОЛИДИРОВАННОГО БЮДЖЕТА НОВОКУБАНСКОГО РАЙОНА</a:t>
            </a:r>
            <a:endParaRPr lang="ru-RU" sz="1200"/>
          </a:p>
        </c:rich>
      </c:tx>
      <c:layout>
        <c:manualLayout>
          <c:xMode val="edge"/>
          <c:yMode val="edge"/>
          <c:x val="0.2010485564304462"/>
          <c:y val="0.1616655098376161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7433552055993008"/>
          <c:y val="0.54776063233895878"/>
          <c:w val="0.48677559055118103"/>
          <c:h val="0.3143934170390863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'Осн параметры'!$B$3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параметры'!$A$4:$A$8</c:f>
              <c:strCache>
                <c:ptCount val="5"/>
                <c:pt idx="0">
                  <c:v>на 01.01.2021г.</c:v>
                </c:pt>
                <c:pt idx="1">
                  <c:v>на 01.04.2021г.</c:v>
                </c:pt>
                <c:pt idx="2">
                  <c:v>на 01.07.2021г.</c:v>
                </c:pt>
                <c:pt idx="3">
                  <c:v>на 01.10.2021г.</c:v>
                </c:pt>
                <c:pt idx="4">
                  <c:v>на 01.01.2022г.</c:v>
                </c:pt>
              </c:strCache>
            </c:strRef>
          </c:cat>
          <c:val>
            <c:numRef>
              <c:f>'Осн параметры'!$B$4:$B$8</c:f>
              <c:numCache>
                <c:formatCode>#\ ##0.0</c:formatCode>
                <c:ptCount val="5"/>
                <c:pt idx="0">
                  <c:v>12.8</c:v>
                </c:pt>
                <c:pt idx="1">
                  <c:v>12.8</c:v>
                </c:pt>
                <c:pt idx="2">
                  <c:v>12.109107679999999</c:v>
                </c:pt>
                <c:pt idx="3">
                  <c:v>24.3</c:v>
                </c:pt>
                <c:pt idx="4">
                  <c:v>26.6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C1-49A3-897A-2181F200F0EB}"/>
            </c:ext>
          </c:extLst>
        </c:ser>
        <c:ser>
          <c:idx val="1"/>
          <c:order val="1"/>
          <c:tx>
            <c:strRef>
              <c:f>'Осн параметры'!$C$3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параметры'!$A$4:$A$8</c:f>
              <c:strCache>
                <c:ptCount val="5"/>
                <c:pt idx="0">
                  <c:v>на 01.01.2021г.</c:v>
                </c:pt>
                <c:pt idx="1">
                  <c:v>на 01.04.2021г.</c:v>
                </c:pt>
                <c:pt idx="2">
                  <c:v>на 01.07.2021г.</c:v>
                </c:pt>
                <c:pt idx="3">
                  <c:v>на 01.10.2021г.</c:v>
                </c:pt>
                <c:pt idx="4">
                  <c:v>на 01.01.2022г.</c:v>
                </c:pt>
              </c:strCache>
            </c:strRef>
          </c:cat>
          <c:val>
            <c:numRef>
              <c:f>'Осн параметры'!$C$4:$C$8</c:f>
              <c:numCache>
                <c:formatCode>#\ ##0.0</c:formatCode>
                <c:ptCount val="5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C1-49A3-897A-2181F200F0EB}"/>
            </c:ext>
          </c:extLst>
        </c:ser>
        <c:ser>
          <c:idx val="2"/>
          <c:order val="2"/>
          <c:tx>
            <c:strRef>
              <c:f>'Осн параметры'!$D$3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параметры'!$A$4:$A$8</c:f>
              <c:strCache>
                <c:ptCount val="5"/>
                <c:pt idx="0">
                  <c:v>на 01.01.2021г.</c:v>
                </c:pt>
                <c:pt idx="1">
                  <c:v>на 01.04.2021г.</c:v>
                </c:pt>
                <c:pt idx="2">
                  <c:v>на 01.07.2021г.</c:v>
                </c:pt>
                <c:pt idx="3">
                  <c:v>на 01.10.2021г.</c:v>
                </c:pt>
                <c:pt idx="4">
                  <c:v>на 01.01.2022г.</c:v>
                </c:pt>
              </c:strCache>
            </c:strRef>
          </c:cat>
          <c:val>
            <c:numRef>
              <c:f>'Осн параметры'!$D$4:$D$8</c:f>
              <c:numCache>
                <c:formatCode>#\ ##0.0</c:formatCode>
                <c:ptCount val="5"/>
                <c:pt idx="0">
                  <c:v>9.1999999999999993</c:v>
                </c:pt>
                <c:pt idx="1">
                  <c:v>2.2000000000000002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C1-49A3-897A-2181F200F0E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-1117444096"/>
        <c:axId val="-1117443552"/>
      </c:barChart>
      <c:catAx>
        <c:axId val="-111744409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-1117443552"/>
        <c:crosses val="autoZero"/>
        <c:auto val="1"/>
        <c:lblAlgn val="ctr"/>
        <c:lblOffset val="100"/>
        <c:noMultiLvlLbl val="0"/>
      </c:catAx>
      <c:valAx>
        <c:axId val="-1117443552"/>
        <c:scaling>
          <c:orientation val="minMax"/>
        </c:scaling>
        <c:delete val="1"/>
        <c:axPos val="t"/>
        <c:numFmt formatCode="#\ ##0.0" sourceLinked="1"/>
        <c:majorTickMark val="out"/>
        <c:minorTickMark val="none"/>
        <c:tickLblPos val="nextTo"/>
        <c:crossAx val="-11174440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5.4140201224846897E-2"/>
          <c:y val="0.35943405513650789"/>
          <c:w val="0.85283070866141741"/>
          <c:h val="0.150297639445669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МУНИЦИПАЛЬНЫЙ</a:t>
            </a:r>
            <a:r>
              <a:rPr lang="ru-RU" sz="1200" baseline="0"/>
              <a:t> ДОЛГ МУНИЦИПАЛЬНОГО ОБРАЗОВАНИЯ НОВОКУБАНСКИЙ РАЙОН</a:t>
            </a:r>
            <a:endParaRPr lang="ru-RU" sz="120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32619663167104113"/>
          <c:y val="0.51475294014916073"/>
          <c:w val="0.52658114610673667"/>
          <c:h val="0.4156233751285012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'Осн параметры'!$B$11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параметры'!$A$12:$A$16</c:f>
              <c:strCache>
                <c:ptCount val="5"/>
                <c:pt idx="0">
                  <c:v>на 01.01.2021г.</c:v>
                </c:pt>
                <c:pt idx="1">
                  <c:v>на 01.04.2021г.</c:v>
                </c:pt>
                <c:pt idx="2">
                  <c:v>на 01.07.2021г.</c:v>
                </c:pt>
                <c:pt idx="3">
                  <c:v>на 01.10.2021г.</c:v>
                </c:pt>
                <c:pt idx="4">
                  <c:v>на 01.01.2022г.</c:v>
                </c:pt>
              </c:strCache>
            </c:strRef>
          </c:cat>
          <c:val>
            <c:numRef>
              <c:f>'Осн параметры'!$B$12:$B$16</c:f>
              <c:numCache>
                <c:formatCode>#\ ##0.0</c:formatCode>
                <c:ptCount val="5"/>
                <c:pt idx="0">
                  <c:v>3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E3-4C66-9CB8-28CF4A609D0A}"/>
            </c:ext>
          </c:extLst>
        </c:ser>
        <c:ser>
          <c:idx val="1"/>
          <c:order val="1"/>
          <c:tx>
            <c:strRef>
              <c:f>'Осн параметры'!$C$11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параметры'!$A$12:$A$16</c:f>
              <c:strCache>
                <c:ptCount val="5"/>
                <c:pt idx="0">
                  <c:v>на 01.01.2021г.</c:v>
                </c:pt>
                <c:pt idx="1">
                  <c:v>на 01.04.2021г.</c:v>
                </c:pt>
                <c:pt idx="2">
                  <c:v>на 01.07.2021г.</c:v>
                </c:pt>
                <c:pt idx="3">
                  <c:v>на 01.10.2021г.</c:v>
                </c:pt>
                <c:pt idx="4">
                  <c:v>на 01.01.2022г.</c:v>
                </c:pt>
              </c:strCache>
            </c:strRef>
          </c:cat>
          <c:val>
            <c:numRef>
              <c:f>'Осн параметры'!$C$12:$C$14</c:f>
              <c:numCache>
                <c:formatCode>#\ ##0.0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E3-4C66-9CB8-28CF4A609D0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-1117438656"/>
        <c:axId val="-1117447360"/>
      </c:barChart>
      <c:catAx>
        <c:axId val="-111743865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-1117447360"/>
        <c:crosses val="autoZero"/>
        <c:auto val="1"/>
        <c:lblAlgn val="ctr"/>
        <c:lblOffset val="100"/>
        <c:noMultiLvlLbl val="0"/>
      </c:catAx>
      <c:valAx>
        <c:axId val="-1117447360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-1117438656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671627089023133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конс'!$A$2</c:f>
              <c:strCache>
                <c:ptCount val="1"/>
                <c:pt idx="0">
                  <c:v>2021год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конс'!$B$2:$M$2</c:f>
              <c:numCache>
                <c:formatCode>#\ ##0.0</c:formatCode>
                <c:ptCount val="12"/>
                <c:pt idx="0">
                  <c:v>44.365773139999995</c:v>
                </c:pt>
                <c:pt idx="1">
                  <c:v>76.69808827</c:v>
                </c:pt>
                <c:pt idx="2">
                  <c:v>75.061016230000035</c:v>
                </c:pt>
                <c:pt idx="3">
                  <c:v>90.839159219999985</c:v>
                </c:pt>
                <c:pt idx="4">
                  <c:v>49.076354359999996</c:v>
                </c:pt>
                <c:pt idx="5">
                  <c:v>55.523665620000003</c:v>
                </c:pt>
                <c:pt idx="6">
                  <c:v>77.136216869999998</c:v>
                </c:pt>
                <c:pt idx="7">
                  <c:v>62.855071719999991</c:v>
                </c:pt>
                <c:pt idx="8">
                  <c:v>65.700933479999975</c:v>
                </c:pt>
                <c:pt idx="9">
                  <c:v>111.60705233000003</c:v>
                </c:pt>
                <c:pt idx="10">
                  <c:v>98.72286093999999</c:v>
                </c:pt>
                <c:pt idx="11">
                  <c:v>112.5011861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7B-4E46-9EDC-7ED5B599D847}"/>
            </c:ext>
          </c:extLst>
        </c:ser>
        <c:ser>
          <c:idx val="1"/>
          <c:order val="1"/>
          <c:tx>
            <c:strRef>
              <c:f>'Доходы и дин конс'!$A$3</c:f>
              <c:strCache>
                <c:ptCount val="1"/>
                <c:pt idx="0">
                  <c:v>2020год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конс'!$B$3:$M$3</c:f>
              <c:numCache>
                <c:formatCode>#\ ##0.0</c:formatCode>
                <c:ptCount val="12"/>
                <c:pt idx="0">
                  <c:v>49.536766999999998</c:v>
                </c:pt>
                <c:pt idx="1">
                  <c:v>45.479109000000022</c:v>
                </c:pt>
                <c:pt idx="2">
                  <c:v>54.017404999999997</c:v>
                </c:pt>
                <c:pt idx="3">
                  <c:v>58.353533550000002</c:v>
                </c:pt>
                <c:pt idx="4">
                  <c:v>38.415250560000011</c:v>
                </c:pt>
                <c:pt idx="5">
                  <c:v>47.072118360000005</c:v>
                </c:pt>
                <c:pt idx="6">
                  <c:v>148.79540712999997</c:v>
                </c:pt>
                <c:pt idx="7">
                  <c:v>56.357695860000014</c:v>
                </c:pt>
                <c:pt idx="8">
                  <c:v>58.523515760000009</c:v>
                </c:pt>
                <c:pt idx="9">
                  <c:v>93.330727740000015</c:v>
                </c:pt>
                <c:pt idx="10">
                  <c:v>85.865053990000021</c:v>
                </c:pt>
                <c:pt idx="11">
                  <c:v>96.626775560000013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7B-4E46-9EDC-7ED5B599D8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303849312"/>
        <c:axId val="-1303851488"/>
      </c:barChart>
      <c:lineChart>
        <c:grouping val="standard"/>
        <c:varyColors val="0"/>
        <c:ser>
          <c:idx val="2"/>
          <c:order val="2"/>
          <c:tx>
            <c:strRef>
              <c:f>'Доходы и дин конс'!$A$4</c:f>
              <c:strCache>
                <c:ptCount val="1"/>
                <c:pt idx="0">
                  <c:v>динамика в 2020 году</c:v>
                </c:pt>
              </c:strCache>
            </c:strRef>
          </c:tx>
          <c:dLbls>
            <c:dLbl>
              <c:idx val="0"/>
              <c:layout>
                <c:manualLayout>
                  <c:x val="-4.6265866349339678E-2"/>
                  <c:y val="-6.20655908125211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07B-4E46-9EDC-7ED5B599D847}"/>
                </c:ext>
              </c:extLst>
            </c:dLbl>
            <c:dLbl>
              <c:idx val="3"/>
              <c:layout>
                <c:manualLayout>
                  <c:x val="-1.7094387278921087E-2"/>
                  <c:y val="-3.98584035056697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07B-4E46-9EDC-7ED5B599D847}"/>
                </c:ext>
              </c:extLst>
            </c:dLbl>
            <c:dLbl>
              <c:idx val="8"/>
              <c:layout>
                <c:manualLayout>
                  <c:x val="-3.7059446311073781E-2"/>
                  <c:y val="4.15545057825068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07B-4E46-9EDC-7ED5B599D847}"/>
                </c:ext>
              </c:extLst>
            </c:dLbl>
            <c:dLbl>
              <c:idx val="9"/>
              <c:layout>
                <c:manualLayout>
                  <c:x val="-3.8911492603481403E-2"/>
                  <c:y val="4.83389148898548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07B-4E46-9EDC-7ED5B599D847}"/>
                </c:ext>
              </c:extLst>
            </c:dLbl>
            <c:dLbl>
              <c:idx val="10"/>
              <c:layout>
                <c:manualLayout>
                  <c:x val="-5.5579909235148633E-2"/>
                  <c:y val="5.17311194435288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07B-4E46-9EDC-7ED5B599D847}"/>
                </c:ext>
              </c:extLst>
            </c:dLbl>
            <c:dLbl>
              <c:idx val="11"/>
              <c:layout>
                <c:manualLayout>
                  <c:x val="-4.6319677773111204E-2"/>
                  <c:y val="5.51233239972028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07B-4E46-9EDC-7ED5B599D8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конс'!$B$4:$M$4</c:f>
              <c:numCache>
                <c:formatCode>0.0</c:formatCode>
                <c:ptCount val="12"/>
                <c:pt idx="0">
                  <c:v>108.33832413250421</c:v>
                </c:pt>
                <c:pt idx="1">
                  <c:v>89.264075118329302</c:v>
                </c:pt>
                <c:pt idx="2">
                  <c:v>111.43852133246605</c:v>
                </c:pt>
                <c:pt idx="3">
                  <c:v>83.903102098787727</c:v>
                </c:pt>
                <c:pt idx="4">
                  <c:v>83.78047708434066</c:v>
                </c:pt>
                <c:pt idx="5">
                  <c:v>122.25384271960098</c:v>
                </c:pt>
                <c:pt idx="6">
                  <c:v>195.07789017536189</c:v>
                </c:pt>
                <c:pt idx="7">
                  <c:v>114.85804558885091</c:v>
                </c:pt>
                <c:pt idx="8">
                  <c:v>104.46214102287965</c:v>
                </c:pt>
                <c:pt idx="9">
                  <c:v>102.56919120487859</c:v>
                </c:pt>
                <c:pt idx="10">
                  <c:v>110.12353693313328</c:v>
                </c:pt>
                <c:pt idx="11">
                  <c:v>106.24552038083151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07B-4E46-9EDC-7ED5B599D847}"/>
            </c:ext>
          </c:extLst>
        </c:ser>
        <c:ser>
          <c:idx val="3"/>
          <c:order val="3"/>
          <c:tx>
            <c:strRef>
              <c:f>'Доходы и дин конс'!$A$5</c:f>
              <c:strCache>
                <c:ptCount val="1"/>
                <c:pt idx="0">
                  <c:v>динамика в 2021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707825843481E-2"/>
                  <c:y val="4.38857783293152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07B-4E46-9EDC-7ED5B599D847}"/>
                </c:ext>
              </c:extLst>
            </c:dLbl>
            <c:dLbl>
              <c:idx val="5"/>
              <c:layout>
                <c:manualLayout>
                  <c:x val="-5.0023770357926177E-2"/>
                  <c:y val="6.86921422118989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07B-4E46-9EDC-7ED5B599D847}"/>
                </c:ext>
              </c:extLst>
            </c:dLbl>
            <c:dLbl>
              <c:idx val="7"/>
              <c:layout>
                <c:manualLayout>
                  <c:x val="-2.409512226422145E-2"/>
                  <c:y val="3.81623012288327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07B-4E46-9EDC-7ED5B599D847}"/>
                </c:ext>
              </c:extLst>
            </c:dLbl>
            <c:dLbl>
              <c:idx val="9"/>
              <c:layout>
                <c:manualLayout>
                  <c:x val="-1.8538983386999063E-2"/>
                  <c:y val="-3.98584035056697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07B-4E46-9EDC-7ED5B599D847}"/>
                </c:ext>
              </c:extLst>
            </c:dLbl>
            <c:dLbl>
              <c:idx val="10"/>
              <c:layout>
                <c:manualLayout>
                  <c:x val="-2.7799214849036354E-2"/>
                  <c:y val="-5.00350171666918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07B-4E46-9EDC-7ED5B599D847}"/>
                </c:ext>
              </c:extLst>
            </c:dLbl>
            <c:dLbl>
              <c:idx val="11"/>
              <c:layout>
                <c:manualLayout>
                  <c:x val="-1.8538983386999063E-2"/>
                  <c:y val="-5.00350171666918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07B-4E46-9EDC-7ED5B599D8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конс'!$B$5:$M$5</c:f>
              <c:numCache>
                <c:formatCode>0.0</c:formatCode>
                <c:ptCount val="12"/>
                <c:pt idx="0">
                  <c:v>89.561301285568348</c:v>
                </c:pt>
                <c:pt idx="1">
                  <c:v>168.64465895758855</c:v>
                </c:pt>
                <c:pt idx="2">
                  <c:v>138.95709397739495</c:v>
                </c:pt>
                <c:pt idx="3">
                  <c:v>155.67036594650227</c:v>
                </c:pt>
                <c:pt idx="4">
                  <c:v>127.75226933206807</c:v>
                </c:pt>
                <c:pt idx="5">
                  <c:v>117.95446551898073</c:v>
                </c:pt>
                <c:pt idx="6">
                  <c:v>51.840455534092811</c:v>
                </c:pt>
                <c:pt idx="7">
                  <c:v>111.52881742387113</c:v>
                </c:pt>
                <c:pt idx="8">
                  <c:v>112.26416018722108</c:v>
                </c:pt>
                <c:pt idx="9">
                  <c:v>119.58232302753929</c:v>
                </c:pt>
                <c:pt idx="10">
                  <c:v>114.97443529412723</c:v>
                </c:pt>
                <c:pt idx="11">
                  <c:v>116.42858353494661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07B-4E46-9EDC-7ED5B599D8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03852576"/>
        <c:axId val="-1303859104"/>
      </c:lineChart>
      <c:catAx>
        <c:axId val="-130384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303851488"/>
        <c:crosses val="autoZero"/>
        <c:auto val="1"/>
        <c:lblAlgn val="ctr"/>
        <c:lblOffset val="100"/>
        <c:noMultiLvlLbl val="0"/>
      </c:catAx>
      <c:valAx>
        <c:axId val="-1303851488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-1303849312"/>
        <c:crosses val="autoZero"/>
        <c:crossBetween val="between"/>
      </c:valAx>
      <c:catAx>
        <c:axId val="-1303852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303859104"/>
        <c:crosses val="autoZero"/>
        <c:auto val="1"/>
        <c:lblAlgn val="ctr"/>
        <c:lblOffset val="100"/>
        <c:noMultiLvlLbl val="0"/>
      </c:catAx>
      <c:valAx>
        <c:axId val="-1303859104"/>
        <c:scaling>
          <c:orientation val="minMax"/>
          <c:max val="20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-1303852576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382444139589952E-2"/>
          <c:y val="0.10884502227919185"/>
          <c:w val="0.9247161407926634"/>
          <c:h val="0.663240968614225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район'!$A$2</c:f>
              <c:strCache>
                <c:ptCount val="1"/>
                <c:pt idx="0">
                  <c:v>2021год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район'!$B$2:$M$2</c:f>
              <c:numCache>
                <c:formatCode>#\ ##0.0</c:formatCode>
                <c:ptCount val="12"/>
                <c:pt idx="0">
                  <c:v>27.530521450000006</c:v>
                </c:pt>
                <c:pt idx="1">
                  <c:v>47.312795569999992</c:v>
                </c:pt>
                <c:pt idx="2">
                  <c:v>49.146691359999991</c:v>
                </c:pt>
                <c:pt idx="3">
                  <c:v>57.7452702</c:v>
                </c:pt>
                <c:pt idx="4">
                  <c:v>35.01129989999999</c:v>
                </c:pt>
                <c:pt idx="5">
                  <c:v>37.179221929999997</c:v>
                </c:pt>
                <c:pt idx="6">
                  <c:v>49.414679160000006</c:v>
                </c:pt>
                <c:pt idx="7">
                  <c:v>41.192781969999992</c:v>
                </c:pt>
                <c:pt idx="8">
                  <c:v>45.384136739999995</c:v>
                </c:pt>
                <c:pt idx="9">
                  <c:v>50.530919260000005</c:v>
                </c:pt>
                <c:pt idx="10">
                  <c:v>46.773471409999985</c:v>
                </c:pt>
                <c:pt idx="11">
                  <c:v>71.014534359999985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4A-48A7-B7DD-43286B8CD61E}"/>
            </c:ext>
          </c:extLst>
        </c:ser>
        <c:ser>
          <c:idx val="1"/>
          <c:order val="1"/>
          <c:tx>
            <c:strRef>
              <c:f>'Доходы и дин район'!$A$3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район'!$B$3:$M$3</c:f>
              <c:numCache>
                <c:formatCode>#\ ##0.0</c:formatCode>
                <c:ptCount val="12"/>
                <c:pt idx="0">
                  <c:v>26.564919999999997</c:v>
                </c:pt>
                <c:pt idx="1">
                  <c:v>28.651189000000002</c:v>
                </c:pt>
                <c:pt idx="2">
                  <c:v>34.666889999999995</c:v>
                </c:pt>
                <c:pt idx="3">
                  <c:v>34.713073119999997</c:v>
                </c:pt>
                <c:pt idx="4">
                  <c:v>25.850966540000002</c:v>
                </c:pt>
                <c:pt idx="5">
                  <c:v>31.4193</c:v>
                </c:pt>
                <c:pt idx="6">
                  <c:v>99.800771600000004</c:v>
                </c:pt>
                <c:pt idx="7">
                  <c:v>36.926328819999995</c:v>
                </c:pt>
                <c:pt idx="8">
                  <c:v>39.10347792999999</c:v>
                </c:pt>
                <c:pt idx="9">
                  <c:v>46.041000000000004</c:v>
                </c:pt>
                <c:pt idx="10">
                  <c:v>38.765573530000019</c:v>
                </c:pt>
                <c:pt idx="11">
                  <c:v>57.412567719999991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4A-48A7-B7DD-43286B8CD6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303845504"/>
        <c:axId val="-1303850400"/>
      </c:barChart>
      <c:lineChart>
        <c:grouping val="standard"/>
        <c:varyColors val="0"/>
        <c:ser>
          <c:idx val="2"/>
          <c:order val="2"/>
          <c:tx>
            <c:strRef>
              <c:f>'Доходы и дин район'!$A$4</c:f>
              <c:strCache>
                <c:ptCount val="1"/>
                <c:pt idx="0">
                  <c:v>динамика в 2020 году</c:v>
                </c:pt>
              </c:strCache>
            </c:strRef>
          </c:tx>
          <c:dLbls>
            <c:dLbl>
              <c:idx val="0"/>
              <c:layout>
                <c:manualLayout>
                  <c:x val="-3.8074781225139222E-2"/>
                  <c:y val="5.5496062992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4A-48A7-B7DD-43286B8CD61E}"/>
                </c:ext>
              </c:extLst>
            </c:dLbl>
            <c:dLbl>
              <c:idx val="9"/>
              <c:layout>
                <c:manualLayout>
                  <c:x val="-2.8206665033366E-2"/>
                  <c:y val="3.6174915686810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C4A-48A7-B7DD-43286B8CD61E}"/>
                </c:ext>
              </c:extLst>
            </c:dLbl>
            <c:dLbl>
              <c:idx val="10"/>
              <c:layout>
                <c:manualLayout>
                  <c:x val="-4.2615585188296237E-2"/>
                  <c:y val="4.58215598699601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C4A-48A7-B7DD-43286B8CD61E}"/>
                </c:ext>
              </c:extLst>
            </c:dLbl>
            <c:dLbl>
              <c:idx val="11"/>
              <c:layout>
                <c:manualLayout>
                  <c:x val="-9.2787519249615015E-3"/>
                  <c:y val="1.36660792594618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C4A-48A7-B7DD-43286B8CD61E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район'!$B$4:$M$4</c:f>
              <c:numCache>
                <c:formatCode>0.0</c:formatCode>
                <c:ptCount val="12"/>
                <c:pt idx="0">
                  <c:v>108.15014452632006</c:v>
                </c:pt>
                <c:pt idx="1">
                  <c:v>91.59490644759822</c:v>
                </c:pt>
                <c:pt idx="2">
                  <c:v>108.95891060230419</c:v>
                </c:pt>
                <c:pt idx="3">
                  <c:v>81.488956465603238</c:v>
                </c:pt>
                <c:pt idx="4">
                  <c:v>87.033815126887873</c:v>
                </c:pt>
                <c:pt idx="5">
                  <c:v>119.74033071476509</c:v>
                </c:pt>
                <c:pt idx="6">
                  <c:v>228.11182604390643</c:v>
                </c:pt>
                <c:pt idx="7">
                  <c:v>117.80679812485761</c:v>
                </c:pt>
                <c:pt idx="8">
                  <c:v>118.17356166705999</c:v>
                </c:pt>
                <c:pt idx="9">
                  <c:v>96.145272267515281</c:v>
                </c:pt>
                <c:pt idx="10">
                  <c:v>107.39876511948061</c:v>
                </c:pt>
                <c:pt idx="11">
                  <c:v>106.62835767728839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C4A-48A7-B7DD-43286B8CD61E}"/>
            </c:ext>
          </c:extLst>
        </c:ser>
        <c:ser>
          <c:idx val="3"/>
          <c:order val="3"/>
          <c:tx>
            <c:strRef>
              <c:f>'Доходы и дин район'!$A$5</c:f>
              <c:strCache>
                <c:ptCount val="1"/>
                <c:pt idx="0">
                  <c:v>динамика в 2021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4.06279680156259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4A-48A7-B7DD-43286B8CD61E}"/>
                </c:ext>
              </c:extLst>
            </c:dLbl>
            <c:dLbl>
              <c:idx val="5"/>
              <c:layout>
                <c:manualLayout>
                  <c:x val="-5.0023770357926177E-2"/>
                  <c:y val="5.22526559920598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C4A-48A7-B7DD-43286B8CD61E}"/>
                </c:ext>
              </c:extLst>
            </c:dLbl>
            <c:dLbl>
              <c:idx val="6"/>
              <c:layout>
                <c:manualLayout>
                  <c:x val="-2.450257244855103E-2"/>
                  <c:y val="4.58215598699601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C4A-48A7-B7DD-43286B8CD61E}"/>
                </c:ext>
              </c:extLst>
            </c:dLbl>
            <c:dLbl>
              <c:idx val="7"/>
              <c:layout>
                <c:manualLayout>
                  <c:x val="-2.7799214849036354E-2"/>
                  <c:y val="3.93904637478604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C4A-48A7-B7DD-43286B8CD61E}"/>
                </c:ext>
              </c:extLst>
            </c:dLbl>
            <c:dLbl>
              <c:idx val="8"/>
              <c:layout>
                <c:manualLayout>
                  <c:x val="-4.0763538895888747E-2"/>
                  <c:y val="4.26060118089102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C4A-48A7-B7DD-43286B8CD61E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район'!$B$5:$M$5</c:f>
              <c:numCache>
                <c:formatCode>0.0</c:formatCode>
                <c:ptCount val="12"/>
                <c:pt idx="0">
                  <c:v>103.63487430039318</c:v>
                </c:pt>
                <c:pt idx="1">
                  <c:v>165.1337945172188</c:v>
                </c:pt>
                <c:pt idx="2">
                  <c:v>141.76838868441905</c:v>
                </c:pt>
                <c:pt idx="3">
                  <c:v>166.35021048231528</c:v>
                </c:pt>
                <c:pt idx="4">
                  <c:v>135.43516775601375</c:v>
                </c:pt>
                <c:pt idx="5">
                  <c:v>118.33243239028242</c:v>
                </c:pt>
                <c:pt idx="6">
                  <c:v>49.513323762719288</c:v>
                </c:pt>
                <c:pt idx="7">
                  <c:v>111.55395969850434</c:v>
                </c:pt>
                <c:pt idx="8">
                  <c:v>116.06163733375112</c:v>
                </c:pt>
                <c:pt idx="9">
                  <c:v>109.75200204165851</c:v>
                </c:pt>
                <c:pt idx="10">
                  <c:v>120.65724082168627</c:v>
                </c:pt>
                <c:pt idx="11">
                  <c:v>123.69161871724069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C4A-48A7-B7DD-43286B8CD6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03848768"/>
        <c:axId val="-1303848224"/>
      </c:lineChart>
      <c:catAx>
        <c:axId val="-130384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303850400"/>
        <c:crosses val="autoZero"/>
        <c:auto val="1"/>
        <c:lblAlgn val="ctr"/>
        <c:lblOffset val="100"/>
        <c:noMultiLvlLbl val="0"/>
      </c:catAx>
      <c:valAx>
        <c:axId val="-1303850400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-1303845504"/>
        <c:crosses val="autoZero"/>
        <c:crossBetween val="between"/>
      </c:valAx>
      <c:catAx>
        <c:axId val="-13038487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303848224"/>
        <c:crosses val="autoZero"/>
        <c:auto val="1"/>
        <c:lblAlgn val="ctr"/>
        <c:lblOffset val="100"/>
        <c:noMultiLvlLbl val="0"/>
      </c:catAx>
      <c:valAx>
        <c:axId val="-1303848224"/>
        <c:scaling>
          <c:orientation val="minMax"/>
          <c:max val="23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-1303848768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ДИНАМИКА ПОСТУПЛЕНИЯ НАЛОГОВЫХ И НЕНАЛОГОВЫХ ДОХОДОВ В БЮДЖЕТЫ ПОСЕЛЕНИЙ, %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7694740253592892"/>
          <c:y val="0.21522823354407697"/>
          <c:w val="0.80798195531231565"/>
          <c:h val="0.744685234641076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'из анализа исполнения по пос'!$B$22:$B$30</c:f>
              <c:numCache>
                <c:formatCode>#\ ##0.0</c:formatCode>
                <c:ptCount val="9"/>
                <c:pt idx="0">
                  <c:v>101.48382643634439</c:v>
                </c:pt>
                <c:pt idx="1">
                  <c:v>110.38897434162682</c:v>
                </c:pt>
                <c:pt idx="2">
                  <c:v>168.29823837404066</c:v>
                </c:pt>
                <c:pt idx="3">
                  <c:v>109.53483179806634</c:v>
                </c:pt>
                <c:pt idx="4">
                  <c:v>96.472239444844064</c:v>
                </c:pt>
                <c:pt idx="5">
                  <c:v>106.3119286417113</c:v>
                </c:pt>
                <c:pt idx="6">
                  <c:v>96.150098305990326</c:v>
                </c:pt>
                <c:pt idx="7">
                  <c:v>101.30994406651017</c:v>
                </c:pt>
                <c:pt idx="8">
                  <c:v>104.94840252502145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0F-4A33-A093-3B0D228FC84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1117451712"/>
        <c:axId val="-1117438112"/>
      </c:barChart>
      <c:catAx>
        <c:axId val="-11174517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-1117438112"/>
        <c:crosses val="autoZero"/>
        <c:auto val="1"/>
        <c:lblAlgn val="ctr"/>
        <c:lblOffset val="100"/>
        <c:noMultiLvlLbl val="0"/>
      </c:catAx>
      <c:valAx>
        <c:axId val="-1117438112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-11174517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Структура</a:t>
            </a:r>
            <a:r>
              <a:rPr lang="ru-RU" sz="1400" baseline="0"/>
              <a:t> доходов консолидированного бюджета Новокубанского района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506041971897528E-2"/>
          <c:y val="0.19607142616170409"/>
          <c:w val="0.41470921000021443"/>
          <c:h val="0.77644981074023844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район'!$A$5:$A$11</c:f>
              <c:strCache>
                <c:ptCount val="7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Земельный налог</c:v>
                </c:pt>
                <c:pt idx="3">
                  <c:v>Акцизы на нефтепродукты</c:v>
                </c:pt>
                <c:pt idx="4">
                  <c:v>Прочие налоговые доходы</c:v>
                </c:pt>
                <c:pt idx="5">
                  <c:v>Безвозмездные поступления</c:v>
                </c:pt>
                <c:pt idx="6">
                  <c:v>Неналоговые доходы</c:v>
                </c:pt>
              </c:strCache>
            </c:strRef>
          </c:cat>
          <c:val>
            <c:numRef>
              <c:f>'Структура конс и район'!$B$5:$B$11</c:f>
              <c:numCache>
                <c:formatCode>#\ ##0.0</c:formatCode>
                <c:ptCount val="7"/>
                <c:pt idx="0">
                  <c:v>505.80831316000001</c:v>
                </c:pt>
                <c:pt idx="1">
                  <c:v>116.80314555</c:v>
                </c:pt>
                <c:pt idx="2">
                  <c:v>95.071436899999966</c:v>
                </c:pt>
                <c:pt idx="3">
                  <c:v>60.190714810000003</c:v>
                </c:pt>
                <c:pt idx="4">
                  <c:v>61.691805089999995</c:v>
                </c:pt>
                <c:pt idx="5">
                  <c:v>1732.4711259400001</c:v>
                </c:pt>
                <c:pt idx="6" formatCode="0.0">
                  <c:v>80.52196142999999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72-4534-A3A9-80F2A5D5025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7434293116406276"/>
          <c:y val="0.27815179914849975"/>
          <c:w val="0.41192674783652838"/>
          <c:h val="0.6630622971614408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Структура доходов бюджета Новокубанского района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443458220084281E-2"/>
          <c:y val="0.15888870406111474"/>
          <c:w val="0.40560127190515005"/>
          <c:h val="0.80488184285200237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район'!$A$18:$A$22</c:f>
              <c:strCache>
                <c:ptCount val="5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Прочие налоговые доходы</c:v>
                </c:pt>
                <c:pt idx="3">
                  <c:v>Безвозмездные поступления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'Структура конс и район'!$B$18:$B$22</c:f>
              <c:numCache>
                <c:formatCode>#\ ##0.0</c:formatCode>
                <c:ptCount val="5"/>
                <c:pt idx="0">
                  <c:v>383.15424294999997</c:v>
                </c:pt>
                <c:pt idx="1">
                  <c:v>93.681282990000014</c:v>
                </c:pt>
                <c:pt idx="2">
                  <c:v>36.743806049999996</c:v>
                </c:pt>
                <c:pt idx="3">
                  <c:v>1490.0997943499999</c:v>
                </c:pt>
                <c:pt idx="4" formatCode="0.0">
                  <c:v>44.756991320000004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AB-4C58-917A-779DCED40D5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0179806440621111"/>
          <c:y val="0.25375546450274328"/>
          <c:w val="0.38678521974946301"/>
          <c:h val="0.5464085140798163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6DD-443C-80D4-933E23CA14CD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36DD-443C-80D4-933E23CA14CD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36DD-443C-80D4-933E23CA14CD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36DD-443C-80D4-933E23CA14CD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36DD-443C-80D4-933E23CA14CD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36DD-443C-80D4-933E23CA14CD}"/>
              </c:ext>
            </c:extLst>
          </c:dPt>
          <c:dPt>
            <c:idx val="7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7-36DD-443C-80D4-933E23CA14CD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36DD-443C-80D4-933E23CA14CD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36DD-443C-80D4-933E23CA14CD}"/>
              </c:ext>
            </c:extLst>
          </c:dPt>
          <c:dPt>
            <c:idx val="10"/>
            <c:bubble3D val="0"/>
            <c:explosion val="1"/>
            <c:extLst>
              <c:ext xmlns:c16="http://schemas.microsoft.com/office/drawing/2014/chart" uri="{C3380CC4-5D6E-409C-BE32-E72D297353CC}">
                <c16:uniqueId val="{0000000A-36DD-443C-80D4-933E23CA14CD}"/>
              </c:ext>
            </c:extLst>
          </c:dPt>
          <c:dLbls>
            <c:dLbl>
              <c:idx val="0"/>
              <c:layout>
                <c:manualLayout>
                  <c:x val="0.12880101789784723"/>
                  <c:y val="-0.18909569737322746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9,7%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6DD-443C-80D4-933E23CA14CD}"/>
                </c:ext>
              </c:extLst>
            </c:dLbl>
            <c:dLbl>
              <c:idx val="1"/>
              <c:layout>
                <c:manualLayout>
                  <c:x val="0.31665748584668474"/>
                  <c:y val="-0.1902018256386344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0,8 %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0733329731804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36DD-443C-80D4-933E23CA14CD}"/>
                </c:ext>
              </c:extLst>
            </c:dLbl>
            <c:dLbl>
              <c:idx val="2"/>
              <c:layout>
                <c:manualLayout>
                  <c:x val="0.3166574858466847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>
                        <a:latin typeface="Times New Roman" pitchFamily="18" charset="0"/>
                        <a:cs typeface="Times New Roman" pitchFamily="18" charset="0"/>
                      </a:rPr>
                      <a:t> 9,2%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15081909382769"/>
                      <c:h val="9.883705925717223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36DD-443C-80D4-933E23CA14CD}"/>
                </c:ext>
              </c:extLst>
            </c:dLbl>
            <c:dLbl>
              <c:idx val="3"/>
              <c:layout>
                <c:manualLayout>
                  <c:x val="0.27707530011584913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8,5%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7819951576368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36DD-443C-80D4-933E23CA14CD}"/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2,8% 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6DD-443C-80D4-933E23CA14CD}"/>
                </c:ext>
              </c:extLst>
            </c:dLbl>
            <c:dLbl>
              <c:idx val="5"/>
              <c:layout>
                <c:manualLayout>
                  <c:x val="0.26811615649263015"/>
                  <c:y val="0.255866887552620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долга 0,1%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37361981801199"/>
                      <c:h val="0.2238268798985446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36DD-443C-80D4-933E23CA14CD}"/>
                </c:ext>
              </c:extLst>
            </c:dLbl>
            <c:dLbl>
              <c:idx val="6"/>
              <c:layout>
                <c:manualLayout>
                  <c:x val="9.2264799065771966E-2"/>
                  <c:y val="0.3951218507671926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Здравоохранение 0,5%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36DD-443C-80D4-933E23CA14CD}"/>
                </c:ext>
              </c:extLst>
            </c:dLbl>
            <c:dLbl>
              <c:idx val="7"/>
              <c:layout>
                <c:manualLayout>
                  <c:x val="-7.8309035790194548E-2"/>
                  <c:y val="0.153973012029762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Образование 54,5%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36DD-443C-80D4-933E23CA14CD}"/>
                </c:ext>
              </c:extLst>
            </c:dLbl>
            <c:dLbl>
              <c:idx val="8"/>
              <c:layout>
                <c:manualLayout>
                  <c:x val="-6.7621243359116748E-2"/>
                  <c:y val="-0.11434752684709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8,1 %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36DD-443C-80D4-933E23CA14CD}"/>
                </c:ext>
              </c:extLst>
            </c:dLbl>
            <c:dLbl>
              <c:idx val="9"/>
              <c:layout>
                <c:manualLayout>
                  <c:x val="2.4427198023460602E-2"/>
                  <c:y val="-0.1867838455300520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5,8%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36DD-443C-80D4-933E23CA14C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6DD-443C-80D4-933E23CA14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#,##0.0\ _₽_-;\-* #,##0.0\ _₽_-;_-* "-"??\ _₽_-;_-@_-</c:formatCode>
                <c:ptCount val="11"/>
                <c:pt idx="0">
                  <c:v>10.788113695090439</c:v>
                </c:pt>
                <c:pt idx="1">
                  <c:v>0.83979328165374678</c:v>
                </c:pt>
                <c:pt idx="2">
                  <c:v>1.7312661498708013</c:v>
                </c:pt>
                <c:pt idx="3">
                  <c:v>4.1085271317829459</c:v>
                </c:pt>
                <c:pt idx="4">
                  <c:v>1.9121447028423773</c:v>
                </c:pt>
                <c:pt idx="5">
                  <c:v>0</c:v>
                </c:pt>
                <c:pt idx="6">
                  <c:v>0</c:v>
                </c:pt>
                <c:pt idx="7">
                  <c:v>67.596899224806208</c:v>
                </c:pt>
                <c:pt idx="8">
                  <c:v>8.3979328165374678</c:v>
                </c:pt>
                <c:pt idx="9">
                  <c:v>2.5839793281653749E-2</c:v>
                </c:pt>
                <c:pt idx="10">
                  <c:v>4.4444444444444438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6DD-443C-80D4-933E23CA1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0.19178</cdr:x>
      <cdr:y>0.42079</cdr:y>
    </cdr:from>
    <cdr:to>
      <cdr:x>0.4288</cdr:x>
      <cdr:y>0.55286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196033" y="3146788"/>
          <a:ext cx="1478197" cy="98766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2 665,9,8</a:t>
          </a:r>
          <a:endParaRPr lang="en-US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/>
            <a:fld id="{D8B9AA09-9B57-440E-ACC5-9905F1B4E98B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04334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276475" y="812800"/>
            <a:ext cx="3006725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D8B9AA09-9B57-440E-ACC5-9905F1B4E98B}" type="slidenum">
              <a:rPr lang="ru-RU" sz="1400" b="0" strike="noStrike" spc="-1" smtClean="0">
                <a:latin typeface="Times New Roman"/>
              </a:rPr>
              <a:t>2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5125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ln w="0">
            <a:noFill/>
          </a:ln>
        </p:spPr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679320" y="4776840"/>
            <a:ext cx="5438520" cy="390852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t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64" name="PlaceHolder 3"/>
          <p:cNvSpPr>
            <a:spLocks noGrp="1"/>
          </p:cNvSpPr>
          <p:nvPr>
            <p:ph type="sldNum"/>
          </p:nvPr>
        </p:nvSpPr>
        <p:spPr>
          <a:xfrm>
            <a:off x="3849840" y="9428400"/>
            <a:ext cx="2945880" cy="49788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b">
            <a:noAutofit/>
          </a:bodyPr>
          <a:lstStyle/>
          <a:p>
            <a:pPr algn="r">
              <a:lnSpc>
                <a:spcPct val="100000"/>
              </a:lnSpc>
            </a:pPr>
            <a:fld id="{B048C9DC-027A-4A4B-896D-996465FE320C}" type="slidenum">
              <a:rPr lang="ru-RU" sz="11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ru-RU" sz="11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002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61855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0" y="-601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3"/>
          <p:cNvSpPr/>
          <p:nvPr/>
        </p:nvSpPr>
        <p:spPr>
          <a:xfrm>
            <a:off x="2288880" y="1465560"/>
            <a:ext cx="4453920" cy="1004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 исполнения консолидированного бюджета Новокубанского района</a:t>
            </a:r>
            <a:endParaRPr lang="ru-RU" sz="2000" b="0" strike="noStrike" spc="-1">
              <a:latin typeface="Arial"/>
            </a:endParaRPr>
          </a:p>
        </p:txBody>
      </p:sp>
      <p:grpSp>
        <p:nvGrpSpPr>
          <p:cNvPr id="47" name="Group 4"/>
          <p:cNvGrpSpPr/>
          <p:nvPr/>
        </p:nvGrpSpPr>
        <p:grpSpPr>
          <a:xfrm>
            <a:off x="1946880" y="0"/>
            <a:ext cx="4926960" cy="3411720"/>
            <a:chOff x="1946880" y="0"/>
            <a:chExt cx="4926960" cy="3411720"/>
          </a:xfrm>
        </p:grpSpPr>
        <p:grpSp>
          <p:nvGrpSpPr>
            <p:cNvPr id="48" name="Group 5"/>
            <p:cNvGrpSpPr/>
            <p:nvPr/>
          </p:nvGrpSpPr>
          <p:grpSpPr>
            <a:xfrm>
              <a:off x="1946880" y="25920"/>
              <a:ext cx="1835280" cy="3377520"/>
              <a:chOff x="1946880" y="25920"/>
              <a:chExt cx="1835280" cy="3377520"/>
            </a:xfrm>
          </p:grpSpPr>
          <p:grpSp>
            <p:nvGrpSpPr>
              <p:cNvPr id="49" name="Group 6"/>
              <p:cNvGrpSpPr/>
              <p:nvPr/>
            </p:nvGrpSpPr>
            <p:grpSpPr>
              <a:xfrm>
                <a:off x="1946880" y="25920"/>
                <a:ext cx="1835280" cy="1732320"/>
                <a:chOff x="1946880" y="25920"/>
                <a:chExt cx="1835280" cy="1732320"/>
              </a:xfrm>
            </p:grpSpPr>
            <p:sp>
              <p:nvSpPr>
                <p:cNvPr id="50" name="CustomShape 7"/>
                <p:cNvSpPr/>
                <p:nvPr/>
              </p:nvSpPr>
              <p:spPr>
                <a:xfrm>
                  <a:off x="194688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1" name="CustomShape 8"/>
                <p:cNvSpPr/>
                <p:nvPr/>
              </p:nvSpPr>
              <p:spPr>
                <a:xfrm>
                  <a:off x="287316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2" name="CustomShape 9"/>
                <p:cNvSpPr/>
                <p:nvPr/>
              </p:nvSpPr>
              <p:spPr>
                <a:xfrm>
                  <a:off x="194688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3" name="CustomShape 10"/>
                <p:cNvSpPr/>
                <p:nvPr/>
              </p:nvSpPr>
              <p:spPr>
                <a:xfrm>
                  <a:off x="287316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54" name="Group 11"/>
              <p:cNvGrpSpPr/>
              <p:nvPr/>
            </p:nvGrpSpPr>
            <p:grpSpPr>
              <a:xfrm>
                <a:off x="1962720" y="1733760"/>
                <a:ext cx="1755360" cy="1669680"/>
                <a:chOff x="1962720" y="1733760"/>
                <a:chExt cx="1755360" cy="1669680"/>
              </a:xfrm>
            </p:grpSpPr>
            <p:sp>
              <p:nvSpPr>
                <p:cNvPr id="55" name="CustomShape 12"/>
                <p:cNvSpPr/>
                <p:nvPr/>
              </p:nvSpPr>
              <p:spPr>
                <a:xfrm rot="2502000">
                  <a:off x="1957320" y="20811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6" name="CustomShape 13"/>
                <p:cNvSpPr/>
                <p:nvPr/>
              </p:nvSpPr>
              <p:spPr>
                <a:xfrm rot="8298000">
                  <a:off x="2615040" y="20505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7" name="CustomShape 14"/>
                <p:cNvSpPr/>
                <p:nvPr/>
              </p:nvSpPr>
              <p:spPr>
                <a:xfrm rot="8298000">
                  <a:off x="1966320" y="267912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8" name="CustomShape 15"/>
                <p:cNvSpPr/>
                <p:nvPr/>
              </p:nvSpPr>
              <p:spPr>
                <a:xfrm rot="13302000">
                  <a:off x="2586960" y="267984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59" name="Group 16"/>
            <p:cNvGrpSpPr/>
            <p:nvPr/>
          </p:nvGrpSpPr>
          <p:grpSpPr>
            <a:xfrm>
              <a:off x="4050360" y="0"/>
              <a:ext cx="1281240" cy="1372680"/>
              <a:chOff x="4050360" y="0"/>
              <a:chExt cx="1281240" cy="1372680"/>
            </a:xfrm>
          </p:grpSpPr>
          <p:grpSp>
            <p:nvGrpSpPr>
              <p:cNvPr id="60" name="Group 17"/>
              <p:cNvGrpSpPr/>
              <p:nvPr/>
            </p:nvGrpSpPr>
            <p:grpSpPr>
              <a:xfrm>
                <a:off x="4712400" y="716760"/>
                <a:ext cx="619200" cy="645480"/>
                <a:chOff x="4712400" y="716760"/>
                <a:chExt cx="619200" cy="645480"/>
              </a:xfrm>
            </p:grpSpPr>
            <p:sp>
              <p:nvSpPr>
                <p:cNvPr id="61" name="CustomShape 18"/>
                <p:cNvSpPr/>
                <p:nvPr/>
              </p:nvSpPr>
              <p:spPr>
                <a:xfrm rot="2763000">
                  <a:off x="4705560" y="83700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2" name="CustomShape 19"/>
                <p:cNvSpPr/>
                <p:nvPr/>
              </p:nvSpPr>
              <p:spPr>
                <a:xfrm rot="8037000">
                  <a:off x="4926600" y="84384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3" name="CustomShape 20"/>
                <p:cNvSpPr/>
                <p:nvPr/>
              </p:nvSpPr>
              <p:spPr>
                <a:xfrm rot="8037000">
                  <a:off x="4702320" y="108936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4" name="CustomShape 21"/>
                <p:cNvSpPr/>
                <p:nvPr/>
              </p:nvSpPr>
              <p:spPr>
                <a:xfrm rot="13563600">
                  <a:off x="4938840" y="108756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5" name="Group 22"/>
              <p:cNvGrpSpPr/>
              <p:nvPr/>
            </p:nvGrpSpPr>
            <p:grpSpPr>
              <a:xfrm>
                <a:off x="4050360" y="730440"/>
                <a:ext cx="635400" cy="642240"/>
                <a:chOff x="4050360" y="730440"/>
                <a:chExt cx="635400" cy="642240"/>
              </a:xfrm>
            </p:grpSpPr>
            <p:sp>
              <p:nvSpPr>
                <p:cNvPr id="66" name="CustomShape 23"/>
                <p:cNvSpPr/>
                <p:nvPr/>
              </p:nvSpPr>
              <p:spPr>
                <a:xfrm rot="10800000">
                  <a:off x="4371840" y="10458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7" name="CustomShape 24"/>
                <p:cNvSpPr/>
                <p:nvPr/>
              </p:nvSpPr>
              <p:spPr>
                <a:xfrm rot="10800000">
                  <a:off x="4371840" y="7300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8" name="CustomShape 25"/>
                <p:cNvSpPr/>
                <p:nvPr/>
              </p:nvSpPr>
              <p:spPr>
                <a:xfrm rot="10800000">
                  <a:off x="4051800" y="7380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9" name="CustomShape 26"/>
                <p:cNvSpPr/>
                <p:nvPr/>
              </p:nvSpPr>
              <p:spPr>
                <a:xfrm rot="10800000">
                  <a:off x="4050360" y="10468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70" name="Group 27"/>
              <p:cNvGrpSpPr/>
              <p:nvPr/>
            </p:nvGrpSpPr>
            <p:grpSpPr>
              <a:xfrm>
                <a:off x="4693680" y="0"/>
                <a:ext cx="634680" cy="676080"/>
                <a:chOff x="4693680" y="0"/>
                <a:chExt cx="634680" cy="676080"/>
              </a:xfrm>
            </p:grpSpPr>
            <p:sp>
              <p:nvSpPr>
                <p:cNvPr id="71" name="CustomShape 28"/>
                <p:cNvSpPr/>
                <p:nvPr/>
              </p:nvSpPr>
              <p:spPr>
                <a:xfrm>
                  <a:off x="469368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2" name="CustomShape 29"/>
                <p:cNvSpPr/>
                <p:nvPr/>
              </p:nvSpPr>
              <p:spPr>
                <a:xfrm>
                  <a:off x="501444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3" name="CustomShape 30"/>
                <p:cNvSpPr/>
                <p:nvPr/>
              </p:nvSpPr>
              <p:spPr>
                <a:xfrm>
                  <a:off x="469368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4" name="CustomShape 31"/>
                <p:cNvSpPr/>
                <p:nvPr/>
              </p:nvSpPr>
              <p:spPr>
                <a:xfrm>
                  <a:off x="501444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75" name="CustomShape 32"/>
              <p:cNvSpPr/>
              <p:nvPr/>
            </p:nvSpPr>
            <p:spPr>
              <a:xfrm rot="10800000">
                <a:off x="4050360" y="22320"/>
                <a:ext cx="628560" cy="6519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6" name="Group 33"/>
            <p:cNvGrpSpPr/>
            <p:nvPr/>
          </p:nvGrpSpPr>
          <p:grpSpPr>
            <a:xfrm>
              <a:off x="3881160" y="1507680"/>
              <a:ext cx="617760" cy="654840"/>
              <a:chOff x="3881160" y="1507680"/>
              <a:chExt cx="617760" cy="654840"/>
            </a:xfrm>
          </p:grpSpPr>
          <p:sp>
            <p:nvSpPr>
              <p:cNvPr id="77" name="CustomShape 34"/>
              <p:cNvSpPr/>
              <p:nvPr/>
            </p:nvSpPr>
            <p:spPr>
              <a:xfrm rot="5400000">
                <a:off x="4185720" y="1512360"/>
                <a:ext cx="31788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8" name="CustomShape 35"/>
              <p:cNvSpPr/>
              <p:nvPr/>
            </p:nvSpPr>
            <p:spPr>
              <a:xfrm rot="5400000">
                <a:off x="4185720" y="183744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9" name="CustomShape 36"/>
              <p:cNvSpPr/>
              <p:nvPr/>
            </p:nvSpPr>
            <p:spPr>
              <a:xfrm rot="5400000">
                <a:off x="3876120" y="152460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0" name="CustomShape 37"/>
              <p:cNvSpPr/>
              <p:nvPr/>
            </p:nvSpPr>
            <p:spPr>
              <a:xfrm rot="5400000">
                <a:off x="3876120" y="184932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1" name="Group 38"/>
            <p:cNvGrpSpPr/>
            <p:nvPr/>
          </p:nvGrpSpPr>
          <p:grpSpPr>
            <a:xfrm>
              <a:off x="4902840" y="2727000"/>
              <a:ext cx="620640" cy="647280"/>
              <a:chOff x="4902840" y="2727000"/>
              <a:chExt cx="620640" cy="647280"/>
            </a:xfrm>
          </p:grpSpPr>
          <p:sp>
            <p:nvSpPr>
              <p:cNvPr id="82" name="CustomShape 39"/>
              <p:cNvSpPr/>
              <p:nvPr/>
            </p:nvSpPr>
            <p:spPr>
              <a:xfrm rot="2771400">
                <a:off x="4896000" y="2847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3" name="CustomShape 40"/>
              <p:cNvSpPr/>
              <p:nvPr/>
            </p:nvSpPr>
            <p:spPr>
              <a:xfrm rot="8028600">
                <a:off x="5116680" y="2854800"/>
                <a:ext cx="41256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4" name="CustomShape 41"/>
              <p:cNvSpPr/>
              <p:nvPr/>
            </p:nvSpPr>
            <p:spPr>
              <a:xfrm rot="8028600">
                <a:off x="4893480" y="3101040"/>
                <a:ext cx="41220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5" name="CustomShape 42"/>
              <p:cNvSpPr/>
              <p:nvPr/>
            </p:nvSpPr>
            <p:spPr>
              <a:xfrm rot="13571400">
                <a:off x="5130000" y="3099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6" name="Group 43"/>
            <p:cNvGrpSpPr/>
            <p:nvPr/>
          </p:nvGrpSpPr>
          <p:grpSpPr>
            <a:xfrm>
              <a:off x="3808080" y="2266560"/>
              <a:ext cx="723960" cy="1145160"/>
              <a:chOff x="3808080" y="2266560"/>
              <a:chExt cx="723960" cy="1145160"/>
            </a:xfrm>
          </p:grpSpPr>
          <p:sp>
            <p:nvSpPr>
              <p:cNvPr id="87" name="CustomShape 44"/>
              <p:cNvSpPr/>
              <p:nvPr/>
            </p:nvSpPr>
            <p:spPr>
              <a:xfrm rot="2391600">
                <a:off x="3808080" y="2653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8" name="CustomShape 45"/>
              <p:cNvSpPr/>
              <p:nvPr/>
            </p:nvSpPr>
            <p:spPr>
              <a:xfrm rot="8408400">
                <a:off x="4082040" y="26352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9" name="CustomShape 46"/>
              <p:cNvSpPr/>
              <p:nvPr/>
            </p:nvSpPr>
            <p:spPr>
              <a:xfrm rot="2391600">
                <a:off x="3807720" y="2896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0" name="CustomShape 47"/>
              <p:cNvSpPr/>
              <p:nvPr/>
            </p:nvSpPr>
            <p:spPr>
              <a:xfrm rot="8408400">
                <a:off x="4082040" y="2878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1" name="CustomShape 48"/>
              <p:cNvSpPr/>
              <p:nvPr/>
            </p:nvSpPr>
            <p:spPr>
              <a:xfrm rot="2391600">
                <a:off x="3808080" y="240984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2" name="CustomShape 49"/>
              <p:cNvSpPr/>
              <p:nvPr/>
            </p:nvSpPr>
            <p:spPr>
              <a:xfrm rot="8408400">
                <a:off x="4082040" y="239148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3" name="CustomShape 50"/>
              <p:cNvSpPr/>
              <p:nvPr/>
            </p:nvSpPr>
            <p:spPr>
              <a:xfrm rot="2391600">
                <a:off x="3808080" y="31233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4" name="CustomShape 51"/>
              <p:cNvSpPr/>
              <p:nvPr/>
            </p:nvSpPr>
            <p:spPr>
              <a:xfrm rot="8408400">
                <a:off x="4082040" y="31050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5" name="Group 52"/>
            <p:cNvGrpSpPr/>
            <p:nvPr/>
          </p:nvGrpSpPr>
          <p:grpSpPr>
            <a:xfrm>
              <a:off x="4544280" y="1539360"/>
              <a:ext cx="1302480" cy="1264320"/>
              <a:chOff x="4544280" y="1539360"/>
              <a:chExt cx="1302480" cy="1264320"/>
            </a:xfrm>
          </p:grpSpPr>
          <p:sp>
            <p:nvSpPr>
              <p:cNvPr id="96" name="CustomShape 53"/>
              <p:cNvSpPr/>
              <p:nvPr/>
            </p:nvSpPr>
            <p:spPr>
              <a:xfrm rot="10800000">
                <a:off x="5203080" y="215928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7" name="CustomShape 54"/>
              <p:cNvSpPr/>
              <p:nvPr/>
            </p:nvSpPr>
            <p:spPr>
              <a:xfrm rot="10800000">
                <a:off x="5203080" y="153936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8" name="CustomShape 55"/>
              <p:cNvSpPr/>
              <p:nvPr/>
            </p:nvSpPr>
            <p:spPr>
              <a:xfrm rot="10800000">
                <a:off x="4547160" y="15530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9" name="CustomShape 56"/>
              <p:cNvSpPr/>
              <p:nvPr/>
            </p:nvSpPr>
            <p:spPr>
              <a:xfrm rot="10800000">
                <a:off x="4544280" y="21614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00" name="Group 57"/>
            <p:cNvGrpSpPr/>
            <p:nvPr/>
          </p:nvGrpSpPr>
          <p:grpSpPr>
            <a:xfrm>
              <a:off x="5515200" y="360"/>
              <a:ext cx="1260000" cy="1313640"/>
              <a:chOff x="5515200" y="360"/>
              <a:chExt cx="1260000" cy="1313640"/>
            </a:xfrm>
          </p:grpSpPr>
          <p:sp>
            <p:nvSpPr>
              <p:cNvPr id="101" name="CustomShape 58"/>
              <p:cNvSpPr/>
              <p:nvPr/>
            </p:nvSpPr>
            <p:spPr>
              <a:xfrm rot="10800000">
                <a:off x="6148800" y="65664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2" name="CustomShape 59"/>
              <p:cNvSpPr/>
              <p:nvPr/>
            </p:nvSpPr>
            <p:spPr>
              <a:xfrm rot="10800000">
                <a:off x="5528880" y="2340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3" name="CustomShape 60"/>
              <p:cNvSpPr/>
              <p:nvPr/>
            </p:nvSpPr>
            <p:spPr>
              <a:xfrm rot="10800000">
                <a:off x="6154560" y="0"/>
                <a:ext cx="620640" cy="655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4" name="CustomShape 61"/>
              <p:cNvSpPr/>
              <p:nvPr/>
            </p:nvSpPr>
            <p:spPr>
              <a:xfrm rot="10800000">
                <a:off x="5832720" y="98532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5" name="CustomShape 62"/>
              <p:cNvSpPr/>
              <p:nvPr/>
            </p:nvSpPr>
            <p:spPr>
              <a:xfrm rot="10800000">
                <a:off x="5832720" y="66816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6" name="CustomShape 63"/>
              <p:cNvSpPr/>
              <p:nvPr/>
            </p:nvSpPr>
            <p:spPr>
              <a:xfrm rot="10800000">
                <a:off x="5516280" y="6750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7" name="CustomShape 64"/>
              <p:cNvSpPr/>
              <p:nvPr/>
            </p:nvSpPr>
            <p:spPr>
              <a:xfrm rot="10800000">
                <a:off x="5515200" y="9864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08" name="CustomShape 65"/>
            <p:cNvSpPr/>
            <p:nvPr/>
          </p:nvSpPr>
          <p:spPr>
            <a:xfrm>
              <a:off x="5965560" y="2507040"/>
              <a:ext cx="779400" cy="74916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9" name="CustomShape 66"/>
            <p:cNvSpPr/>
            <p:nvPr/>
          </p:nvSpPr>
          <p:spPr>
            <a:xfrm rot="10800000">
              <a:off x="5965920" y="1577880"/>
              <a:ext cx="907920" cy="92844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10" name="CustomShape 67"/>
          <p:cNvSpPr/>
          <p:nvPr/>
        </p:nvSpPr>
        <p:spPr>
          <a:xfrm rot="10800000" flipH="1">
            <a:off x="0" y="-58680"/>
            <a:ext cx="6857280" cy="27666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stomShape 68"/>
          <p:cNvSpPr/>
          <p:nvPr/>
        </p:nvSpPr>
        <p:spPr>
          <a:xfrm rot="10800000" flipV="1">
            <a:off x="-118800" y="6423480"/>
            <a:ext cx="6992640" cy="27198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CustomShape 69"/>
          <p:cNvSpPr/>
          <p:nvPr/>
        </p:nvSpPr>
        <p:spPr>
          <a:xfrm>
            <a:off x="195120" y="543960"/>
            <a:ext cx="1780920" cy="546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2021 год</a:t>
            </a:r>
            <a:endParaRPr lang="ru-RU" sz="3000" b="0" strike="noStrike" spc="-1">
              <a:latin typeface="Arial"/>
            </a:endParaRPr>
          </a:p>
        </p:txBody>
      </p:sp>
      <p:grpSp>
        <p:nvGrpSpPr>
          <p:cNvPr id="113" name="Group 70"/>
          <p:cNvGrpSpPr/>
          <p:nvPr/>
        </p:nvGrpSpPr>
        <p:grpSpPr>
          <a:xfrm>
            <a:off x="109800" y="4327200"/>
            <a:ext cx="6645240" cy="4716720"/>
            <a:chOff x="109800" y="4327200"/>
            <a:chExt cx="6645240" cy="4716720"/>
          </a:xfrm>
        </p:grpSpPr>
        <p:grpSp>
          <p:nvGrpSpPr>
            <p:cNvPr id="114" name="Group 71"/>
            <p:cNvGrpSpPr/>
            <p:nvPr/>
          </p:nvGrpSpPr>
          <p:grpSpPr>
            <a:xfrm>
              <a:off x="109800" y="4363200"/>
              <a:ext cx="2475720" cy="4671720"/>
              <a:chOff x="109800" y="4363200"/>
              <a:chExt cx="2475720" cy="4671720"/>
            </a:xfrm>
          </p:grpSpPr>
          <p:grpSp>
            <p:nvGrpSpPr>
              <p:cNvPr id="115" name="Group 72"/>
              <p:cNvGrpSpPr/>
              <p:nvPr/>
            </p:nvGrpSpPr>
            <p:grpSpPr>
              <a:xfrm>
                <a:off x="109800" y="4363200"/>
                <a:ext cx="2475720" cy="2396520"/>
                <a:chOff x="109800" y="4363200"/>
                <a:chExt cx="2475720" cy="2396520"/>
              </a:xfrm>
            </p:grpSpPr>
            <p:sp>
              <p:nvSpPr>
                <p:cNvPr id="116" name="CustomShape 73"/>
                <p:cNvSpPr/>
                <p:nvPr/>
              </p:nvSpPr>
              <p:spPr>
                <a:xfrm>
                  <a:off x="10980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7" name="CustomShape 74"/>
                <p:cNvSpPr/>
                <p:nvPr/>
              </p:nvSpPr>
              <p:spPr>
                <a:xfrm>
                  <a:off x="135864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8" name="CustomShape 75"/>
                <p:cNvSpPr/>
                <p:nvPr/>
              </p:nvSpPr>
              <p:spPr>
                <a:xfrm>
                  <a:off x="109800" y="560412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9" name="CustomShape 76"/>
                <p:cNvSpPr/>
                <p:nvPr/>
              </p:nvSpPr>
              <p:spPr>
                <a:xfrm>
                  <a:off x="1359360" y="5604120"/>
                  <a:ext cx="122616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20" name="Group 77"/>
              <p:cNvGrpSpPr/>
              <p:nvPr/>
            </p:nvGrpSpPr>
            <p:grpSpPr>
              <a:xfrm>
                <a:off x="120600" y="6735240"/>
                <a:ext cx="2377080" cy="2299680"/>
                <a:chOff x="120600" y="6735240"/>
                <a:chExt cx="2377080" cy="2299680"/>
              </a:xfrm>
            </p:grpSpPr>
            <p:sp>
              <p:nvSpPr>
                <p:cNvPr id="121" name="CustomShape 78"/>
                <p:cNvSpPr/>
                <p:nvPr/>
              </p:nvSpPr>
              <p:spPr>
                <a:xfrm rot="2545800">
                  <a:off x="109800" y="720540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2" name="CustomShape 79"/>
                <p:cNvSpPr/>
                <p:nvPr/>
              </p:nvSpPr>
              <p:spPr>
                <a:xfrm rot="8254200">
                  <a:off x="996120" y="717192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3" name="CustomShape 80"/>
                <p:cNvSpPr/>
                <p:nvPr/>
              </p:nvSpPr>
              <p:spPr>
                <a:xfrm rot="8254200">
                  <a:off x="121680" y="804096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4" name="CustomShape 81"/>
                <p:cNvSpPr/>
                <p:nvPr/>
              </p:nvSpPr>
              <p:spPr>
                <a:xfrm rot="13345800">
                  <a:off x="969480" y="804168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125" name="Group 82"/>
            <p:cNvGrpSpPr/>
            <p:nvPr/>
          </p:nvGrpSpPr>
          <p:grpSpPr>
            <a:xfrm>
              <a:off x="2946600" y="4327200"/>
              <a:ext cx="1733040" cy="1898640"/>
              <a:chOff x="2946600" y="4327200"/>
              <a:chExt cx="1733040" cy="1898640"/>
            </a:xfrm>
          </p:grpSpPr>
          <p:grpSp>
            <p:nvGrpSpPr>
              <p:cNvPr id="126" name="Group 83"/>
              <p:cNvGrpSpPr/>
              <p:nvPr/>
            </p:nvGrpSpPr>
            <p:grpSpPr>
              <a:xfrm>
                <a:off x="3835440" y="5318640"/>
                <a:ext cx="844200" cy="893160"/>
                <a:chOff x="3835440" y="5318640"/>
                <a:chExt cx="844200" cy="893160"/>
              </a:xfrm>
            </p:grpSpPr>
            <p:sp>
              <p:nvSpPr>
                <p:cNvPr id="127" name="CustomShape 84"/>
                <p:cNvSpPr/>
                <p:nvPr/>
              </p:nvSpPr>
              <p:spPr>
                <a:xfrm rot="2806800">
                  <a:off x="3825000" y="548460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8" name="CustomShape 85"/>
                <p:cNvSpPr/>
                <p:nvPr/>
              </p:nvSpPr>
              <p:spPr>
                <a:xfrm rot="7993200">
                  <a:off x="4123080" y="549756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9" name="CustomShape 86"/>
                <p:cNvSpPr/>
                <p:nvPr/>
              </p:nvSpPr>
              <p:spPr>
                <a:xfrm rot="7993200">
                  <a:off x="3820680" y="583704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0" name="CustomShape 87"/>
                <p:cNvSpPr/>
                <p:nvPr/>
              </p:nvSpPr>
              <p:spPr>
                <a:xfrm rot="13606800">
                  <a:off x="4143600" y="583452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1" name="Group 88"/>
              <p:cNvGrpSpPr/>
              <p:nvPr/>
            </p:nvGrpSpPr>
            <p:grpSpPr>
              <a:xfrm>
                <a:off x="2946600" y="5338080"/>
                <a:ext cx="857520" cy="887760"/>
                <a:chOff x="2946600" y="5338080"/>
                <a:chExt cx="857520" cy="887760"/>
              </a:xfrm>
            </p:grpSpPr>
            <p:sp>
              <p:nvSpPr>
                <p:cNvPr id="132" name="CustomShape 89"/>
                <p:cNvSpPr/>
                <p:nvPr/>
              </p:nvSpPr>
              <p:spPr>
                <a:xfrm rot="10800000">
                  <a:off x="3380400" y="57736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3" name="CustomShape 90"/>
                <p:cNvSpPr/>
                <p:nvPr/>
              </p:nvSpPr>
              <p:spPr>
                <a:xfrm rot="10800000">
                  <a:off x="3380400" y="53380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4" name="CustomShape 91"/>
                <p:cNvSpPr/>
                <p:nvPr/>
              </p:nvSpPr>
              <p:spPr>
                <a:xfrm rot="10800000">
                  <a:off x="2948400" y="534780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5" name="CustomShape 92"/>
                <p:cNvSpPr/>
                <p:nvPr/>
              </p:nvSpPr>
              <p:spPr>
                <a:xfrm rot="10800000">
                  <a:off x="2946600" y="577512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6" name="Group 93"/>
              <p:cNvGrpSpPr/>
              <p:nvPr/>
            </p:nvGrpSpPr>
            <p:grpSpPr>
              <a:xfrm>
                <a:off x="3814920" y="4327200"/>
                <a:ext cx="855720" cy="935280"/>
                <a:chOff x="3814920" y="4327200"/>
                <a:chExt cx="855720" cy="935280"/>
              </a:xfrm>
            </p:grpSpPr>
            <p:sp>
              <p:nvSpPr>
                <p:cNvPr id="137" name="CustomShape 94"/>
                <p:cNvSpPr/>
                <p:nvPr/>
              </p:nvSpPr>
              <p:spPr>
                <a:xfrm>
                  <a:off x="3814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8" name="CustomShape 95"/>
                <p:cNvSpPr/>
                <p:nvPr/>
              </p:nvSpPr>
              <p:spPr>
                <a:xfrm>
                  <a:off x="4246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9" name="CustomShape 96"/>
                <p:cNvSpPr/>
                <p:nvPr/>
              </p:nvSpPr>
              <p:spPr>
                <a:xfrm>
                  <a:off x="3814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40" name="CustomShape 97"/>
                <p:cNvSpPr/>
                <p:nvPr/>
              </p:nvSpPr>
              <p:spPr>
                <a:xfrm>
                  <a:off x="4246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141" name="CustomShape 98"/>
              <p:cNvSpPr/>
              <p:nvPr/>
            </p:nvSpPr>
            <p:spPr>
              <a:xfrm rot="10800000">
                <a:off x="2946960" y="4358520"/>
                <a:ext cx="847800" cy="9021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2" name="Group 99"/>
            <p:cNvGrpSpPr/>
            <p:nvPr/>
          </p:nvGrpSpPr>
          <p:grpSpPr>
            <a:xfrm>
              <a:off x="2718360" y="6413040"/>
              <a:ext cx="833760" cy="905400"/>
              <a:chOff x="2718360" y="6413040"/>
              <a:chExt cx="833760" cy="905400"/>
            </a:xfrm>
          </p:grpSpPr>
          <p:sp>
            <p:nvSpPr>
              <p:cNvPr id="143" name="CustomShape 100"/>
              <p:cNvSpPr/>
              <p:nvPr/>
            </p:nvSpPr>
            <p:spPr>
              <a:xfrm rot="5400000">
                <a:off x="3124080" y="64252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4" name="CustomShape 101"/>
              <p:cNvSpPr/>
              <p:nvPr/>
            </p:nvSpPr>
            <p:spPr>
              <a:xfrm rot="5400000">
                <a:off x="3124080" y="68742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5" name="CustomShape 102"/>
              <p:cNvSpPr/>
              <p:nvPr/>
            </p:nvSpPr>
            <p:spPr>
              <a:xfrm rot="5400000">
                <a:off x="2706120" y="64414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6" name="CustomShape 103"/>
              <p:cNvSpPr/>
              <p:nvPr/>
            </p:nvSpPr>
            <p:spPr>
              <a:xfrm rot="5400000">
                <a:off x="2706120" y="68904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7" name="Group 104"/>
            <p:cNvGrpSpPr/>
            <p:nvPr/>
          </p:nvGrpSpPr>
          <p:grpSpPr>
            <a:xfrm>
              <a:off x="4093200" y="8099280"/>
              <a:ext cx="844200" cy="896760"/>
              <a:chOff x="4093200" y="8099280"/>
              <a:chExt cx="844200" cy="896760"/>
            </a:xfrm>
          </p:grpSpPr>
          <p:sp>
            <p:nvSpPr>
              <p:cNvPr id="148" name="CustomShape 105"/>
              <p:cNvSpPr/>
              <p:nvPr/>
            </p:nvSpPr>
            <p:spPr>
              <a:xfrm rot="2815200">
                <a:off x="4082040" y="8265960"/>
                <a:ext cx="54684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9" name="CustomShape 106"/>
              <p:cNvSpPr/>
              <p:nvPr/>
            </p:nvSpPr>
            <p:spPr>
              <a:xfrm rot="7985400">
                <a:off x="4380120" y="827964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0" name="CustomShape 107"/>
              <p:cNvSpPr/>
              <p:nvPr/>
            </p:nvSpPr>
            <p:spPr>
              <a:xfrm rot="7985400">
                <a:off x="4077720" y="862056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1" name="CustomShape 108"/>
              <p:cNvSpPr/>
              <p:nvPr/>
            </p:nvSpPr>
            <p:spPr>
              <a:xfrm rot="13614600">
                <a:off x="4401000" y="8618400"/>
                <a:ext cx="54720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52" name="Group 109"/>
            <p:cNvGrpSpPr/>
            <p:nvPr/>
          </p:nvGrpSpPr>
          <p:grpSpPr>
            <a:xfrm>
              <a:off x="2615400" y="7465680"/>
              <a:ext cx="981360" cy="1578240"/>
              <a:chOff x="2615400" y="7465680"/>
              <a:chExt cx="981360" cy="1578240"/>
            </a:xfrm>
          </p:grpSpPr>
          <p:sp>
            <p:nvSpPr>
              <p:cNvPr id="153" name="CustomShape 110"/>
              <p:cNvSpPr/>
              <p:nvPr/>
            </p:nvSpPr>
            <p:spPr>
              <a:xfrm rot="2434200">
                <a:off x="2614320" y="799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4" name="CustomShape 111"/>
              <p:cNvSpPr/>
              <p:nvPr/>
            </p:nvSpPr>
            <p:spPr>
              <a:xfrm rot="8365800">
                <a:off x="2984400" y="79754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5" name="CustomShape 112"/>
              <p:cNvSpPr/>
              <p:nvPr/>
            </p:nvSpPr>
            <p:spPr>
              <a:xfrm rot="2434200">
                <a:off x="2614320" y="833436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" name="CustomShape 113"/>
              <p:cNvSpPr/>
              <p:nvPr/>
            </p:nvSpPr>
            <p:spPr>
              <a:xfrm rot="8365800">
                <a:off x="2984400" y="831168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" name="CustomShape 114"/>
              <p:cNvSpPr/>
              <p:nvPr/>
            </p:nvSpPr>
            <p:spPr>
              <a:xfrm rot="2434200">
                <a:off x="2614320" y="766080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8" name="CustomShape 115"/>
              <p:cNvSpPr/>
              <p:nvPr/>
            </p:nvSpPr>
            <p:spPr>
              <a:xfrm rot="8365800">
                <a:off x="2984400" y="763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9" name="CustomShape 116"/>
              <p:cNvSpPr/>
              <p:nvPr/>
            </p:nvSpPr>
            <p:spPr>
              <a:xfrm rot="2434200">
                <a:off x="2614320" y="86479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0" name="CustomShape 117"/>
              <p:cNvSpPr/>
              <p:nvPr/>
            </p:nvSpPr>
            <p:spPr>
              <a:xfrm rot="8365800">
                <a:off x="2984400" y="86252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1" name="Group 118"/>
            <p:cNvGrpSpPr/>
            <p:nvPr/>
          </p:nvGrpSpPr>
          <p:grpSpPr>
            <a:xfrm>
              <a:off x="3612600" y="6456240"/>
              <a:ext cx="1757520" cy="1749600"/>
              <a:chOff x="3612600" y="6456240"/>
              <a:chExt cx="1757520" cy="1749600"/>
            </a:xfrm>
          </p:grpSpPr>
          <p:sp>
            <p:nvSpPr>
              <p:cNvPr id="162" name="CustomShape 119"/>
              <p:cNvSpPr/>
              <p:nvPr/>
            </p:nvSpPr>
            <p:spPr>
              <a:xfrm rot="10800000">
                <a:off x="4501440" y="731376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3" name="CustomShape 120"/>
              <p:cNvSpPr/>
              <p:nvPr/>
            </p:nvSpPr>
            <p:spPr>
              <a:xfrm rot="10800000">
                <a:off x="4501440" y="645624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4" name="CustomShape 121"/>
              <p:cNvSpPr/>
              <p:nvPr/>
            </p:nvSpPr>
            <p:spPr>
              <a:xfrm rot="10800000">
                <a:off x="3616200" y="647532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CustomShape 122"/>
              <p:cNvSpPr/>
              <p:nvPr/>
            </p:nvSpPr>
            <p:spPr>
              <a:xfrm rot="10800000">
                <a:off x="3612600" y="731700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6" name="Group 123"/>
            <p:cNvGrpSpPr/>
            <p:nvPr/>
          </p:nvGrpSpPr>
          <p:grpSpPr>
            <a:xfrm>
              <a:off x="4922280" y="4327920"/>
              <a:ext cx="1699560" cy="1816560"/>
              <a:chOff x="4922280" y="4327920"/>
              <a:chExt cx="1699560" cy="1816560"/>
            </a:xfrm>
          </p:grpSpPr>
          <p:sp>
            <p:nvSpPr>
              <p:cNvPr id="167" name="CustomShape 124"/>
              <p:cNvSpPr/>
              <p:nvPr/>
            </p:nvSpPr>
            <p:spPr>
              <a:xfrm rot="10800000">
                <a:off x="5777280" y="523620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CustomShape 125"/>
              <p:cNvSpPr/>
              <p:nvPr/>
            </p:nvSpPr>
            <p:spPr>
              <a:xfrm rot="10800000">
                <a:off x="4941000" y="436032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" name="CustomShape 126"/>
              <p:cNvSpPr/>
              <p:nvPr/>
            </p:nvSpPr>
            <p:spPr>
              <a:xfrm rot="10800000">
                <a:off x="5784840" y="4327920"/>
                <a:ext cx="837000" cy="9072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0" name="CustomShape 127"/>
              <p:cNvSpPr/>
              <p:nvPr/>
            </p:nvSpPr>
            <p:spPr>
              <a:xfrm rot="10800000">
                <a:off x="5350680" y="56901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1" name="CustomShape 128"/>
              <p:cNvSpPr/>
              <p:nvPr/>
            </p:nvSpPr>
            <p:spPr>
              <a:xfrm rot="10800000">
                <a:off x="5350680" y="52520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2" name="CustomShape 129"/>
              <p:cNvSpPr/>
              <p:nvPr/>
            </p:nvSpPr>
            <p:spPr>
              <a:xfrm rot="10800000">
                <a:off x="4924080" y="52617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3" name="CustomShape 130"/>
              <p:cNvSpPr/>
              <p:nvPr/>
            </p:nvSpPr>
            <p:spPr>
              <a:xfrm rot="10800000">
                <a:off x="4922280" y="56912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74" name="CustomShape 131"/>
            <p:cNvSpPr/>
            <p:nvPr/>
          </p:nvSpPr>
          <p:spPr>
            <a:xfrm>
              <a:off x="5529960" y="7795080"/>
              <a:ext cx="1051560" cy="103644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" name="CustomShape 132"/>
            <p:cNvSpPr/>
            <p:nvPr/>
          </p:nvSpPr>
          <p:spPr>
            <a:xfrm rot="10800000">
              <a:off x="5530320" y="6510600"/>
              <a:ext cx="1224720" cy="128448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76" name="CustomShape 133"/>
          <p:cNvSpPr/>
          <p:nvPr/>
        </p:nvSpPr>
        <p:spPr>
          <a:xfrm>
            <a:off x="1511280" y="7002720"/>
            <a:ext cx="342828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Консолидированный</a:t>
            </a:r>
            <a:r>
              <a:rPr lang="ru-RU" sz="1600" b="1" strike="noStrike" spc="-1">
                <a:solidFill>
                  <a:srgbClr val="215968"/>
                </a:solidFill>
                <a:latin typeface="Calibri"/>
                <a:ea typeface="DejaVu Sans"/>
              </a:rPr>
              <a:t> </a:t>
            </a: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бюджет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Новокубанского района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7" name="CustomShape 134"/>
          <p:cNvSpPr/>
          <p:nvPr/>
        </p:nvSpPr>
        <p:spPr>
          <a:xfrm>
            <a:off x="783360" y="7278840"/>
            <a:ext cx="6059520" cy="1735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- </a:t>
            </a: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это свод бюджетов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муниципального образования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Новокубанский район, городского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поселения  и 8 сельских поселений района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без учета межбюджетных трансфертами между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этими бюджетами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8" name="CustomShape 135"/>
          <p:cNvSpPr/>
          <p:nvPr/>
        </p:nvSpPr>
        <p:spPr>
          <a:xfrm>
            <a:off x="82440" y="14796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январь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9" name="CustomShape 136"/>
          <p:cNvSpPr/>
          <p:nvPr/>
        </p:nvSpPr>
        <p:spPr>
          <a:xfrm>
            <a:off x="82440" y="226584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март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0" name="CustomShape 137"/>
          <p:cNvSpPr/>
          <p:nvPr/>
        </p:nvSpPr>
        <p:spPr>
          <a:xfrm>
            <a:off x="82440" y="456552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сентябрь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1" name="CustomShape 138"/>
          <p:cNvSpPr/>
          <p:nvPr/>
        </p:nvSpPr>
        <p:spPr>
          <a:xfrm>
            <a:off x="82440" y="187380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февраль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2" name="CustomShape 139"/>
          <p:cNvSpPr/>
          <p:nvPr/>
        </p:nvSpPr>
        <p:spPr>
          <a:xfrm>
            <a:off x="82440" y="26463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апрель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3" name="CustomShape 140"/>
          <p:cNvSpPr/>
          <p:nvPr/>
        </p:nvSpPr>
        <p:spPr>
          <a:xfrm>
            <a:off x="82440" y="37875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4" name="CustomShape 141"/>
          <p:cNvSpPr/>
          <p:nvPr/>
        </p:nvSpPr>
        <p:spPr>
          <a:xfrm>
            <a:off x="82440" y="30243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май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5" name="CustomShape 142"/>
          <p:cNvSpPr/>
          <p:nvPr/>
        </p:nvSpPr>
        <p:spPr>
          <a:xfrm>
            <a:off x="79920" y="53373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ноябрь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6" name="CustomShape 143"/>
          <p:cNvSpPr/>
          <p:nvPr/>
        </p:nvSpPr>
        <p:spPr>
          <a:xfrm>
            <a:off x="82440" y="340452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июнь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7" name="CustomShape 144"/>
          <p:cNvSpPr/>
          <p:nvPr/>
        </p:nvSpPr>
        <p:spPr>
          <a:xfrm>
            <a:off x="81000" y="495072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октябрь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8" name="CustomShape 145"/>
          <p:cNvSpPr/>
          <p:nvPr/>
        </p:nvSpPr>
        <p:spPr>
          <a:xfrm>
            <a:off x="82440" y="417420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август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9" name="CustomShape 146"/>
          <p:cNvSpPr/>
          <p:nvPr/>
        </p:nvSpPr>
        <p:spPr>
          <a:xfrm>
            <a:off x="65160" y="5722560"/>
            <a:ext cx="1364400" cy="31680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декабрь</a:t>
            </a:r>
            <a:endParaRPr lang="ru-RU" sz="2100" b="0" strike="noStrike" spc="-1">
              <a:latin typeface="Arial"/>
            </a:endParaRPr>
          </a:p>
        </p:txBody>
      </p:sp>
      <p:pic>
        <p:nvPicPr>
          <p:cNvPr id="190" name="Picture 14" descr="https://adm-sovetskoe.ru/upload/medialibrary/fa2/fa2f3e881a6ab5a94ea44ef797fc9f51.jpg"/>
          <p:cNvPicPr/>
          <p:nvPr/>
        </p:nvPicPr>
        <p:blipFill>
          <a:blip r:embed="rId2"/>
          <a:stretch/>
        </p:blipFill>
        <p:spPr>
          <a:xfrm flipH="1">
            <a:off x="3501720" y="5387400"/>
            <a:ext cx="406440" cy="5500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1" name="Picture 12" descr="https://pp.userapi.com/c850016/v850016452/9e08b/6XKAfjYz5OY.jpg?ava=1"/>
          <p:cNvPicPr/>
          <p:nvPr/>
        </p:nvPicPr>
        <p:blipFill>
          <a:blip r:embed="rId3"/>
          <a:stretch/>
        </p:blipFill>
        <p:spPr>
          <a:xfrm>
            <a:off x="3501000" y="4662360"/>
            <a:ext cx="406440" cy="5540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2" name="Рисунок 229" descr="прикубанска.gif"/>
          <p:cNvPicPr/>
          <p:nvPr/>
        </p:nvPicPr>
        <p:blipFill>
          <a:blip r:embed="rId4"/>
          <a:stretch/>
        </p:blipFill>
        <p:spPr>
          <a:xfrm>
            <a:off x="2925000" y="5387400"/>
            <a:ext cx="40248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3" name="Рисунок 230" descr="novoselskoe_selo_coa.gif"/>
          <p:cNvPicPr/>
          <p:nvPr/>
        </p:nvPicPr>
        <p:blipFill>
          <a:blip r:embed="rId5"/>
          <a:stretch/>
        </p:blipFill>
        <p:spPr>
          <a:xfrm>
            <a:off x="292788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" name="Picture 8" descr="https://im0-tub-ru.yandex.net/i?id=b8e081db8a79e9bc73b1c35eff5f8794&amp;n=13"/>
          <p:cNvPicPr/>
          <p:nvPr/>
        </p:nvPicPr>
        <p:blipFill>
          <a:blip r:embed="rId6"/>
          <a:stretch/>
        </p:blipFill>
        <p:spPr>
          <a:xfrm>
            <a:off x="2349000" y="5387400"/>
            <a:ext cx="3996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5" name="Picture 6" descr="https://cdn.turkaramamotoru.com/ru/selskoe-poselenie-komsomolskij-5686.jpg"/>
          <p:cNvPicPr/>
          <p:nvPr/>
        </p:nvPicPr>
        <p:blipFill>
          <a:blip r:embed="rId7"/>
          <a:stretch/>
        </p:blipFill>
        <p:spPr>
          <a:xfrm>
            <a:off x="234900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6" name="Рисунок 233" descr="верхнекубанка.gif"/>
          <p:cNvPicPr/>
          <p:nvPr/>
        </p:nvPicPr>
        <p:blipFill>
          <a:blip r:embed="rId8"/>
          <a:stretch/>
        </p:blipFill>
        <p:spPr>
          <a:xfrm>
            <a:off x="1769040" y="5387400"/>
            <a:ext cx="4032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7" name="Рисунок 234" descr="бесскорбная.gif"/>
          <p:cNvPicPr/>
          <p:nvPr/>
        </p:nvPicPr>
        <p:blipFill>
          <a:blip r:embed="rId9"/>
          <a:stretch/>
        </p:blipFill>
        <p:spPr>
          <a:xfrm>
            <a:off x="1767960" y="4662360"/>
            <a:ext cx="40464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8" name="Picture 2" descr="https://www.bankgorodov.ru/public/photos/coa/313609_bi.jpg"/>
          <p:cNvPicPr/>
          <p:nvPr/>
        </p:nvPicPr>
        <p:blipFill>
          <a:blip r:embed="rId10"/>
          <a:stretch/>
        </p:blipFill>
        <p:spPr>
          <a:xfrm>
            <a:off x="1767960" y="3938400"/>
            <a:ext cx="404280" cy="5767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9" name="CustomShape 147"/>
          <p:cNvSpPr/>
          <p:nvPr/>
        </p:nvSpPr>
        <p:spPr>
          <a:xfrm>
            <a:off x="2463480" y="3904200"/>
            <a:ext cx="3550320" cy="516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городское поселение  Новокубанское – административный центр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0" name="CustomShape 148"/>
          <p:cNvSpPr/>
          <p:nvPr/>
        </p:nvSpPr>
        <p:spPr>
          <a:xfrm>
            <a:off x="2264760" y="3204000"/>
            <a:ext cx="4310640" cy="303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Муниципальное образование Новокубанский район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1" name="CustomShape 149"/>
          <p:cNvSpPr/>
          <p:nvPr/>
        </p:nvSpPr>
        <p:spPr>
          <a:xfrm>
            <a:off x="4014360" y="4883760"/>
            <a:ext cx="2721600" cy="115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Бесскорбненское, Верхнекубанское, Ковалевское, Ляпинское, Новосельское, Прикубанское, Прочноокопское, Советское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2" name="CustomShape 150"/>
          <p:cNvSpPr/>
          <p:nvPr/>
        </p:nvSpPr>
        <p:spPr>
          <a:xfrm>
            <a:off x="4138560" y="4599360"/>
            <a:ext cx="2538720" cy="303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восемь сельских  поселений:</a:t>
            </a:r>
            <a:endParaRPr lang="ru-RU" sz="1400" b="0" strike="noStrike" spc="-1">
              <a:latin typeface="Arial"/>
            </a:endParaRPr>
          </a:p>
        </p:txBody>
      </p:sp>
      <p:pic>
        <p:nvPicPr>
          <p:cNvPr id="203" name="Рисунок 240" descr="novokubanskii_rayon_coa.gif"/>
          <p:cNvPicPr/>
          <p:nvPr/>
        </p:nvPicPr>
        <p:blipFill>
          <a:blip r:embed="rId11"/>
          <a:stretch/>
        </p:blipFill>
        <p:spPr>
          <a:xfrm>
            <a:off x="1714680" y="3086640"/>
            <a:ext cx="515880" cy="696600"/>
          </a:xfrm>
          <a:prstGeom prst="rect">
            <a:avLst/>
          </a:prstGeom>
          <a:ln w="0">
            <a:noFill/>
          </a:ln>
        </p:spPr>
      </p:pic>
      <p:grpSp>
        <p:nvGrpSpPr>
          <p:cNvPr id="204" name="Group 151"/>
          <p:cNvGrpSpPr/>
          <p:nvPr/>
        </p:nvGrpSpPr>
        <p:grpSpPr>
          <a:xfrm>
            <a:off x="5566680" y="434160"/>
            <a:ext cx="1276200" cy="807480"/>
            <a:chOff x="5566680" y="434160"/>
            <a:chExt cx="1276200" cy="807480"/>
          </a:xfrm>
        </p:grpSpPr>
        <p:sp>
          <p:nvSpPr>
            <p:cNvPr id="205" name="CustomShape 152"/>
            <p:cNvSpPr/>
            <p:nvPr/>
          </p:nvSpPr>
          <p:spPr>
            <a:xfrm>
              <a:off x="643752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6" name="CustomShape 153"/>
            <p:cNvSpPr/>
            <p:nvPr/>
          </p:nvSpPr>
          <p:spPr>
            <a:xfrm>
              <a:off x="630432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7" name="CustomShape 154"/>
            <p:cNvSpPr/>
            <p:nvPr/>
          </p:nvSpPr>
          <p:spPr>
            <a:xfrm>
              <a:off x="621936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8" name="CustomShape 155"/>
            <p:cNvSpPr/>
            <p:nvPr/>
          </p:nvSpPr>
          <p:spPr>
            <a:xfrm>
              <a:off x="5784840" y="434880"/>
              <a:ext cx="40752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9" name="CustomShape 156"/>
            <p:cNvSpPr/>
            <p:nvPr/>
          </p:nvSpPr>
          <p:spPr>
            <a:xfrm>
              <a:off x="600084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0" name="CustomShape 157"/>
            <p:cNvSpPr/>
            <p:nvPr/>
          </p:nvSpPr>
          <p:spPr>
            <a:xfrm>
              <a:off x="556668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1" name="CustomShape 158"/>
            <p:cNvSpPr/>
            <p:nvPr/>
          </p:nvSpPr>
          <p:spPr>
            <a:xfrm flipV="1">
              <a:off x="608616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2" name="CustomShape 159"/>
            <p:cNvSpPr/>
            <p:nvPr/>
          </p:nvSpPr>
          <p:spPr>
            <a:xfrm flipV="1">
              <a:off x="565164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3" name="CustomShape 160"/>
            <p:cNvSpPr/>
            <p:nvPr/>
          </p:nvSpPr>
          <p:spPr>
            <a:xfrm>
              <a:off x="587016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CustomShape 3"/>
          <p:cNvSpPr/>
          <p:nvPr/>
        </p:nvSpPr>
        <p:spPr>
          <a:xfrm>
            <a:off x="26640" y="126360"/>
            <a:ext cx="445392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17" name="CustomShape 5"/>
          <p:cNvSpPr/>
          <p:nvPr/>
        </p:nvSpPr>
        <p:spPr>
          <a:xfrm>
            <a:off x="109800" y="899640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  <a:ea typeface="DejaVu Sans"/>
              </a:rPr>
              <a:t>Консолидированный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8" name="CustomShape 6"/>
          <p:cNvSpPr/>
          <p:nvPr/>
        </p:nvSpPr>
        <p:spPr>
          <a:xfrm>
            <a:off x="109800" y="3422942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15968"/>
                </a:solidFill>
                <a:latin typeface="Segoe UI"/>
                <a:ea typeface="DejaVu Sans"/>
              </a:rPr>
              <a:t>Районный бюджет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19" name="CustomShape 8"/>
          <p:cNvSpPr/>
          <p:nvPr/>
        </p:nvSpPr>
        <p:spPr>
          <a:xfrm>
            <a:off x="5581440" y="96048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0" name="CustomShape 9"/>
          <p:cNvSpPr/>
          <p:nvPr/>
        </p:nvSpPr>
        <p:spPr>
          <a:xfrm>
            <a:off x="5581440" y="3577618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1" name="CustomShape 10"/>
          <p:cNvSpPr/>
          <p:nvPr/>
        </p:nvSpPr>
        <p:spPr>
          <a:xfrm>
            <a:off x="3062620" y="7275716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graphicFrame>
        <p:nvGraphicFramePr>
          <p:cNvPr id="222" name="Таблица 3"/>
          <p:cNvGraphicFramePr/>
          <p:nvPr>
            <p:extLst>
              <p:ext uri="{D42A27DB-BD31-4B8C-83A1-F6EECF244321}">
                <p14:modId xmlns:p14="http://schemas.microsoft.com/office/powerpoint/2010/main" val="1887376749"/>
              </p:ext>
            </p:extLst>
          </p:nvPr>
        </p:nvGraphicFramePr>
        <p:xfrm>
          <a:off x="167040" y="1217520"/>
          <a:ext cx="6357240" cy="226272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67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2021 года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12 мес. 2021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 годового бюджетного назначения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2 846,0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2 652,5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93,2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879,3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920,1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104,6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1 966,7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1 732,5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88,1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2 848,3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2 666,0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93,6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-2,3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-13,4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Х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23" name="Таблица 4"/>
          <p:cNvGraphicFramePr/>
          <p:nvPr>
            <p:extLst>
              <p:ext uri="{D42A27DB-BD31-4B8C-83A1-F6EECF244321}">
                <p14:modId xmlns:p14="http://schemas.microsoft.com/office/powerpoint/2010/main" val="2970647443"/>
              </p:ext>
            </p:extLst>
          </p:nvPr>
        </p:nvGraphicFramePr>
        <p:xfrm>
          <a:off x="167040" y="3853800"/>
          <a:ext cx="6357240" cy="243960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2021 года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12 мес. 2021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2 244,6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2 048,3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91,3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525,7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558,2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106,2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1 718,9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1 490,1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86,7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2 188,0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2 033,4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92,9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4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56,6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Х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id="{00000000-0008-0000-02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049500"/>
              </p:ext>
            </p:extLst>
          </p:nvPr>
        </p:nvGraphicFramePr>
        <p:xfrm>
          <a:off x="-566540" y="5856810"/>
          <a:ext cx="4572000" cy="3209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id="{00000000-0008-0000-0200-00000D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7248988"/>
              </p:ext>
            </p:extLst>
          </p:nvPr>
        </p:nvGraphicFramePr>
        <p:xfrm>
          <a:off x="2978870" y="6288521"/>
          <a:ext cx="4342710" cy="2519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CustomShape 2"/>
          <p:cNvSpPr/>
          <p:nvPr/>
        </p:nvSpPr>
        <p:spPr>
          <a:xfrm rot="10800000" flipV="1">
            <a:off x="-118800" y="8244360"/>
            <a:ext cx="6992640" cy="898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9" name="CustomShape 3"/>
          <p:cNvSpPr/>
          <p:nvPr/>
        </p:nvSpPr>
        <p:spPr>
          <a:xfrm>
            <a:off x="26640" y="0"/>
            <a:ext cx="4453920" cy="57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Calibri"/>
                <a:ea typeface="DejaVu Sans"/>
              </a:rPr>
              <a:t>ДИНАМИКА ПОСТУПЛЕНИЯ НАЛОГОВЫХ И НЕНАЛОГОВЫХ ДОХОДОВ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0" name="CustomShape 4"/>
          <p:cNvSpPr/>
          <p:nvPr/>
        </p:nvSpPr>
        <p:spPr>
          <a:xfrm>
            <a:off x="1201680" y="82764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консолидированный районный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1" name="CustomShape 5"/>
          <p:cNvSpPr/>
          <p:nvPr/>
        </p:nvSpPr>
        <p:spPr>
          <a:xfrm>
            <a:off x="1238040" y="486000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районный бюджет</a:t>
            </a:r>
            <a:endParaRPr lang="ru-RU" sz="1600" b="0" strike="noStrike" spc="-1">
              <a:latin typeface="Arial"/>
            </a:endParaRP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3408992"/>
              </p:ext>
            </p:extLst>
          </p:nvPr>
        </p:nvGraphicFramePr>
        <p:xfrm>
          <a:off x="0" y="1066802"/>
          <a:ext cx="6857280" cy="3743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5886582"/>
              </p:ext>
            </p:extLst>
          </p:nvPr>
        </p:nvGraphicFramePr>
        <p:xfrm>
          <a:off x="0" y="5193720"/>
          <a:ext cx="6857280" cy="3949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4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5" name="CustomShape 3"/>
          <p:cNvSpPr/>
          <p:nvPr/>
        </p:nvSpPr>
        <p:spPr>
          <a:xfrm>
            <a:off x="26640" y="126360"/>
            <a:ext cx="4121640" cy="57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НАЛОГОВЫЕ И НЕНАЛОГОВЫЕ ДОХОДЫ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6" name="CustomShape 7"/>
          <p:cNvSpPr/>
          <p:nvPr/>
        </p:nvSpPr>
        <p:spPr>
          <a:xfrm>
            <a:off x="5576400" y="392256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37" name="CustomShape 8"/>
          <p:cNvSpPr/>
          <p:nvPr/>
        </p:nvSpPr>
        <p:spPr>
          <a:xfrm>
            <a:off x="5501160" y="673020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graphicFrame>
        <p:nvGraphicFramePr>
          <p:cNvPr id="238" name="Таблица 1"/>
          <p:cNvGraphicFramePr/>
          <p:nvPr>
            <p:extLst>
              <p:ext uri="{D42A27DB-BD31-4B8C-83A1-F6EECF244321}">
                <p14:modId xmlns:p14="http://schemas.microsoft.com/office/powerpoint/2010/main" val="1229243015"/>
              </p:ext>
            </p:extLst>
          </p:nvPr>
        </p:nvGraphicFramePr>
        <p:xfrm>
          <a:off x="5473080" y="4216320"/>
          <a:ext cx="965160" cy="1952280"/>
        </p:xfrm>
        <a:graphic>
          <a:graphicData uri="http://schemas.openxmlformats.org/drawingml/2006/table">
            <a:tbl>
              <a:tblPr/>
              <a:tblGrid>
                <a:gridCol w="965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505,8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116,8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95,1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60,2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61,7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1 732,5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4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6667858"/>
              </p:ext>
            </p:extLst>
          </p:nvPr>
        </p:nvGraphicFramePr>
        <p:xfrm>
          <a:off x="1" y="828721"/>
          <a:ext cx="6857280" cy="2711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id="{00000000-0008-0000-06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7662436"/>
              </p:ext>
            </p:extLst>
          </p:nvPr>
        </p:nvGraphicFramePr>
        <p:xfrm>
          <a:off x="27899" y="3383851"/>
          <a:ext cx="5549761" cy="2964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0" name="CustomShape 9"/>
          <p:cNvSpPr/>
          <p:nvPr/>
        </p:nvSpPr>
        <p:spPr>
          <a:xfrm>
            <a:off x="1212660" y="4878966"/>
            <a:ext cx="80676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200" b="1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2 652,6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19" name="Диаграмма 18">
            <a:extLst>
              <a:ext uri="{FF2B5EF4-FFF2-40B4-BE49-F238E27FC236}">
                <a16:creationId xmlns:a16="http://schemas.microsoft.com/office/drawing/2014/main" id="{00000000-0008-0000-06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04932"/>
              </p:ext>
            </p:extLst>
          </p:nvPr>
        </p:nvGraphicFramePr>
        <p:xfrm>
          <a:off x="93268" y="6270454"/>
          <a:ext cx="6010352" cy="2873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9" name="Таблица 3"/>
          <p:cNvGraphicFramePr/>
          <p:nvPr>
            <p:extLst>
              <p:ext uri="{D42A27DB-BD31-4B8C-83A1-F6EECF244321}">
                <p14:modId xmlns:p14="http://schemas.microsoft.com/office/powerpoint/2010/main" val="1007502685"/>
              </p:ext>
            </p:extLst>
          </p:nvPr>
        </p:nvGraphicFramePr>
        <p:xfrm>
          <a:off x="5366160" y="7019280"/>
          <a:ext cx="965160" cy="1546920"/>
        </p:xfrm>
        <a:graphic>
          <a:graphicData uri="http://schemas.openxmlformats.org/drawingml/2006/table">
            <a:tbl>
              <a:tblPr/>
              <a:tblGrid>
                <a:gridCol w="965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176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383,2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76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93,7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76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36,7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1 490,1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8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41" name="CustomShape 4"/>
          <p:cNvSpPr/>
          <p:nvPr/>
        </p:nvSpPr>
        <p:spPr>
          <a:xfrm>
            <a:off x="1212660" y="7639429"/>
            <a:ext cx="80676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2 048,4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6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CustomShape 3"/>
          <p:cNvSpPr/>
          <p:nvPr/>
        </p:nvSpPr>
        <p:spPr>
          <a:xfrm>
            <a:off x="235440" y="33480"/>
            <a:ext cx="4453920" cy="69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8" name="CustomShape 4"/>
          <p:cNvSpPr/>
          <p:nvPr/>
        </p:nvSpPr>
        <p:spPr>
          <a:xfrm>
            <a:off x="208440" y="777600"/>
            <a:ext cx="6532200" cy="42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Консолидированный бюджет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249" name="Table 5"/>
          <p:cNvGraphicFramePr/>
          <p:nvPr>
            <p:extLst>
              <p:ext uri="{D42A27DB-BD31-4B8C-83A1-F6EECF244321}">
                <p14:modId xmlns:p14="http://schemas.microsoft.com/office/powerpoint/2010/main" val="2273085999"/>
              </p:ext>
            </p:extLst>
          </p:nvPr>
        </p:nvGraphicFramePr>
        <p:xfrm>
          <a:off x="208440" y="1289160"/>
          <a:ext cx="6440400" cy="6906600"/>
        </p:xfrm>
        <a:graphic>
          <a:graphicData uri="http://schemas.openxmlformats.org/drawingml/2006/table">
            <a:tbl>
              <a:tblPr/>
              <a:tblGrid>
                <a:gridCol w="354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41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Наименование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Утверждено бюджетных назначений     на 2021 год, </a:t>
                      </a:r>
                      <a:endParaRPr lang="ru-RU" sz="12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Исполнено      за январь - </a:t>
                      </a:r>
                      <a:r>
                        <a:rPr lang="en-US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декабрь 2021 года,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% исполнения годовых бюджетных назначений 2021 года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ВСЕГО РАСХОДОВ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, в том числе: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2 969,3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2 166,8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73,0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ОБЩЕГОСУДАРСТВЕННЫЕ ВОПРОСЫ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274,3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258,8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94,3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ОБОРОНА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4,3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4,3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100,0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БЕЗОПАСНОСТЬ И ПРАВООХРАНИТЕЛЬНАЯ ДЕЯТЕЛЬНОСТЬ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24,8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22,6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91,1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ЭКОНОМИКА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259,7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244,7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94,2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ЖИЛИЩНО-КОММУНАЛЬНОЕ ХОЗЯЙСТВО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250,0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227,9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91,2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ОБРАЗОВАНИЕ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1 512,8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1 451,6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96,0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КУЛЬТУРА И КИНЕМАТОГРАФИЯ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222,2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214,9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96,7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ЗДРАВООХРАНЕНИЕ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18,0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12,9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71,7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СОЦИАЛЬНАЯ ПОЛИТИКА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158,0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154,1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97,5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ФИЗИЧЕСКАЯ КУЛЬТУРА И СПОРТ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123,6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73,5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59,5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81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ОБСЛУЖИВАНИЕ ГОСУДАРСТВЕННОГО И МУНИЦИПАЛЬНОГО ДОЛГА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0,6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0,6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100,0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6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МЕЖБЮДЖЕТНЫЕ ТРАНСФЕРТЫ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-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-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-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0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 dirty="0"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 dirty="0">
              <a:latin typeface="Arial"/>
            </a:endParaRPr>
          </a:p>
        </p:txBody>
      </p:sp>
      <p:graphicFrame>
        <p:nvGraphicFramePr>
          <p:cNvPr id="8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2170938"/>
              </p:ext>
            </p:extLst>
          </p:nvPr>
        </p:nvGraphicFramePr>
        <p:xfrm>
          <a:off x="-607683" y="1203120"/>
          <a:ext cx="8424421" cy="7342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583920" y="372600"/>
            <a:ext cx="601308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Исполнение муниципальных программ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258" name="CustomShape 7"/>
          <p:cNvSpPr/>
          <p:nvPr/>
        </p:nvSpPr>
        <p:spPr>
          <a:xfrm>
            <a:off x="390293" y="7697880"/>
            <a:ext cx="6206707" cy="6910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За январь-декабрь 2021 года муниципальные программы Новокубанского района исполнены в сумме 2 464,6 млн. руб., что составляет 93,5 % от утвержденных бюджетных назначений</a:t>
            </a:r>
            <a:endParaRPr lang="ru-RU" sz="1300" b="0" strike="noStrike" spc="-1" dirty="0"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828935"/>
              </p:ext>
            </p:extLst>
          </p:nvPr>
        </p:nvGraphicFramePr>
        <p:xfrm>
          <a:off x="390293" y="1298881"/>
          <a:ext cx="6206709" cy="6388011"/>
        </p:xfrm>
        <a:graphic>
          <a:graphicData uri="http://schemas.openxmlformats.org/drawingml/2006/table">
            <a:tbl>
              <a:tblPr/>
              <a:tblGrid>
                <a:gridCol w="3924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52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январь – декабрь 2021 год, млн.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испол-нения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образования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1 335,4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 граждан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жилищно-коммунального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безопасности населения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культуры и массового спорта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Экономическое развитие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муниципальной службы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Доступная среда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муниципальными финансами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6776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Материально-техническое и программное обеспечение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современной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городской среды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2 464,6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6558</TotalTime>
  <Words>653</Words>
  <Application>Microsoft Office PowerPoint</Application>
  <PresentationFormat>Экран (4:3)</PresentationFormat>
  <Paragraphs>260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Segoe UI</vt:lpstr>
      <vt:lpstr>Symbol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subject/>
  <dc:creator>Соляник Елена Станиславовна</dc:creator>
  <dc:description/>
  <cp:lastModifiedBy>Страх Илья Алексеевич</cp:lastModifiedBy>
  <cp:revision>717</cp:revision>
  <cp:lastPrinted>2021-06-28T07:36:31Z</cp:lastPrinted>
  <dcterms:modified xsi:type="dcterms:W3CDTF">2022-04-28T11:34:38Z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Экран (4:3)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7</vt:i4>
  </property>
</Properties>
</file>